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43"/>
  </p:notesMasterIdLst>
  <p:sldIdLst>
    <p:sldId id="256" r:id="rId3"/>
    <p:sldId id="267" r:id="rId4"/>
    <p:sldId id="268" r:id="rId5"/>
    <p:sldId id="269" r:id="rId6"/>
    <p:sldId id="270" r:id="rId7"/>
    <p:sldId id="288" r:id="rId8"/>
    <p:sldId id="284" r:id="rId9"/>
    <p:sldId id="285" r:id="rId10"/>
    <p:sldId id="286" r:id="rId11"/>
    <p:sldId id="289" r:id="rId12"/>
    <p:sldId id="301" r:id="rId13"/>
    <p:sldId id="302" r:id="rId14"/>
    <p:sldId id="303" r:id="rId15"/>
    <p:sldId id="304" r:id="rId16"/>
    <p:sldId id="305" r:id="rId17"/>
    <p:sldId id="306" r:id="rId18"/>
    <p:sldId id="307" r:id="rId19"/>
    <p:sldId id="308" r:id="rId20"/>
    <p:sldId id="309" r:id="rId21"/>
    <p:sldId id="310" r:id="rId22"/>
    <p:sldId id="311" r:id="rId23"/>
    <p:sldId id="292" r:id="rId24"/>
    <p:sldId id="293" r:id="rId25"/>
    <p:sldId id="290" r:id="rId26"/>
    <p:sldId id="271" r:id="rId27"/>
    <p:sldId id="294" r:id="rId28"/>
    <p:sldId id="295" r:id="rId29"/>
    <p:sldId id="287" r:id="rId30"/>
    <p:sldId id="273" r:id="rId31"/>
    <p:sldId id="274" r:id="rId32"/>
    <p:sldId id="296" r:id="rId33"/>
    <p:sldId id="312" r:id="rId34"/>
    <p:sldId id="297" r:id="rId35"/>
    <p:sldId id="277" r:id="rId36"/>
    <p:sldId id="278" r:id="rId37"/>
    <p:sldId id="279" r:id="rId38"/>
    <p:sldId id="313" r:id="rId39"/>
    <p:sldId id="280" r:id="rId40"/>
    <p:sldId id="314" r:id="rId41"/>
    <p:sldId id="281" r:id="rId4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2459" autoAdjust="0"/>
  </p:normalViewPr>
  <p:slideViewPr>
    <p:cSldViewPr>
      <p:cViewPr varScale="1">
        <p:scale>
          <a:sx n="107" d="100"/>
          <a:sy n="107" d="100"/>
        </p:scale>
        <p:origin x="1734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theme" Target="theme/theme1.xml"/><Relationship Id="rId20" Type="http://schemas.openxmlformats.org/officeDocument/2006/relationships/slide" Target="slides/slide18.xml"/><Relationship Id="rId41" Type="http://schemas.openxmlformats.org/officeDocument/2006/relationships/slide" Target="slides/slide3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DE9DAC-BBE5-47D1-AC60-768C28CF6C68}" type="datetimeFigureOut">
              <a:rPr lang="ru-RU" smtClean="0"/>
              <a:pPr/>
              <a:t>24.02.2025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91988E-4868-40B4-B2AE-ADB97AD21244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ext Box 1"/>
          <p:cNvSpPr txBox="1">
            <a:spLocks noChangeArrowheads="1"/>
          </p:cNvSpPr>
          <p:nvPr/>
        </p:nvSpPr>
        <p:spPr bwMode="auto">
          <a:xfrm>
            <a:off x="1143000" y="677863"/>
            <a:ext cx="4572000" cy="3444875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41987" name="Rectangle 2"/>
          <p:cNvSpPr>
            <a:spLocks noGrp="1" noChangeArrowheads="1"/>
          </p:cNvSpPr>
          <p:nvPr>
            <p:ph type="body"/>
          </p:nvPr>
        </p:nvSpPr>
        <p:spPr>
          <a:xfrm>
            <a:off x="1031875" y="4624388"/>
            <a:ext cx="4597400" cy="3724275"/>
          </a:xfrm>
          <a:noFill/>
        </p:spPr>
        <p:txBody>
          <a:bodyPr wrap="none" anchor="ctr"/>
          <a:lstStyle/>
          <a:p>
            <a:endParaRPr lang="ru-RU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92200" y="933450"/>
            <a:ext cx="4478338" cy="3360738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74755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031875" y="4624388"/>
            <a:ext cx="4597400" cy="3724275"/>
          </a:xfrm>
          <a:noFill/>
        </p:spPr>
        <p:txBody>
          <a:bodyPr wrap="none" anchor="ctr"/>
          <a:lstStyle/>
          <a:p>
            <a:endParaRPr lang="ru-RU" altLang="ru-RU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92200" y="933450"/>
            <a:ext cx="4476750" cy="335915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75779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031875" y="4624388"/>
            <a:ext cx="4597400" cy="3724275"/>
          </a:xfrm>
          <a:noFill/>
        </p:spPr>
        <p:txBody>
          <a:bodyPr wrap="none" anchor="ctr"/>
          <a:lstStyle/>
          <a:p>
            <a:endParaRPr lang="ru-RU" altLang="ru-RU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92200" y="933450"/>
            <a:ext cx="4476750" cy="335915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47107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031875" y="4624388"/>
            <a:ext cx="4597400" cy="3724275"/>
          </a:xfrm>
          <a:noFill/>
        </p:spPr>
        <p:txBody>
          <a:bodyPr wrap="none" anchor="ctr"/>
          <a:lstStyle/>
          <a:p>
            <a:endParaRPr lang="ru-RU" altLang="ru-RU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92200" y="933450"/>
            <a:ext cx="4476750" cy="335915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47107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031875" y="4624388"/>
            <a:ext cx="4597400" cy="3724275"/>
          </a:xfrm>
          <a:noFill/>
        </p:spPr>
        <p:txBody>
          <a:bodyPr wrap="none" anchor="ctr"/>
          <a:lstStyle/>
          <a:p>
            <a:endParaRPr lang="ru-RU" altLang="ru-RU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387451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92200" y="933450"/>
            <a:ext cx="4476750" cy="335915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77827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031875" y="4624388"/>
            <a:ext cx="4597400" cy="3724275"/>
          </a:xfrm>
          <a:noFill/>
        </p:spPr>
        <p:txBody>
          <a:bodyPr wrap="none" anchor="ctr"/>
          <a:lstStyle/>
          <a:p>
            <a:endParaRPr lang="ru-RU" altLang="ru-RU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92200" y="933450"/>
            <a:ext cx="4476750" cy="335915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77827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031875" y="4624388"/>
            <a:ext cx="4597400" cy="3724275"/>
          </a:xfrm>
          <a:noFill/>
        </p:spPr>
        <p:txBody>
          <a:bodyPr wrap="none" anchor="ctr"/>
          <a:lstStyle/>
          <a:p>
            <a:endParaRPr lang="ru-RU" altLang="ru-RU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213325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92200" y="933450"/>
            <a:ext cx="4476750" cy="335915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78851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031875" y="4624388"/>
            <a:ext cx="4597400" cy="3724275"/>
          </a:xfrm>
          <a:noFill/>
        </p:spPr>
        <p:txBody>
          <a:bodyPr wrap="none" anchor="ctr"/>
          <a:lstStyle/>
          <a:p>
            <a:endParaRPr lang="ru-RU" altLang="ru-RU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92200" y="933450"/>
            <a:ext cx="4476750" cy="335915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78851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031875" y="4624388"/>
            <a:ext cx="4597400" cy="3724275"/>
          </a:xfrm>
          <a:noFill/>
        </p:spPr>
        <p:txBody>
          <a:bodyPr wrap="none" anchor="ctr"/>
          <a:lstStyle/>
          <a:p>
            <a:endParaRPr lang="ru-RU" altLang="ru-RU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369115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92200" y="933450"/>
            <a:ext cx="4476750" cy="335915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79875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031875" y="4624388"/>
            <a:ext cx="4597400" cy="3724275"/>
          </a:xfrm>
          <a:noFill/>
        </p:spPr>
        <p:txBody>
          <a:bodyPr wrap="none" anchor="ctr"/>
          <a:lstStyle/>
          <a:p>
            <a:endParaRPr lang="ru-RU" altLang="ru-RU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Text Box 1"/>
          <p:cNvSpPr txBox="1">
            <a:spLocks noChangeArrowheads="1"/>
          </p:cNvSpPr>
          <p:nvPr/>
        </p:nvSpPr>
        <p:spPr bwMode="auto">
          <a:xfrm>
            <a:off x="1143000" y="677863"/>
            <a:ext cx="4572000" cy="3444875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70659" name="Rectangle 2"/>
          <p:cNvSpPr>
            <a:spLocks noGrp="1" noChangeArrowheads="1"/>
          </p:cNvSpPr>
          <p:nvPr>
            <p:ph type="body"/>
          </p:nvPr>
        </p:nvSpPr>
        <p:spPr>
          <a:xfrm>
            <a:off x="1031875" y="4624388"/>
            <a:ext cx="4597400" cy="3724275"/>
          </a:xfrm>
          <a:noFill/>
        </p:spPr>
        <p:txBody>
          <a:bodyPr wrap="none" anchor="ctr"/>
          <a:lstStyle/>
          <a:p>
            <a:endParaRPr lang="ru-RU" altLang="ru-RU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92200" y="933450"/>
            <a:ext cx="4476750" cy="335915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71683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031875" y="4624388"/>
            <a:ext cx="4597400" cy="3724275"/>
          </a:xfrm>
          <a:noFill/>
        </p:spPr>
        <p:txBody>
          <a:bodyPr wrap="none" anchor="ctr"/>
          <a:lstStyle/>
          <a:p>
            <a:endParaRPr lang="ru-RU" altLang="ru-RU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92200" y="933450"/>
            <a:ext cx="4478338" cy="3360738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41987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031875" y="4624388"/>
            <a:ext cx="4597400" cy="3724275"/>
          </a:xfrm>
          <a:noFill/>
        </p:spPr>
        <p:txBody>
          <a:bodyPr wrap="none" anchor="ctr"/>
          <a:lstStyle/>
          <a:p>
            <a:endParaRPr lang="ru-RU" altLang="ru-RU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92200" y="933450"/>
            <a:ext cx="4478338" cy="3360738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72707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031875" y="4624388"/>
            <a:ext cx="4597400" cy="3724275"/>
          </a:xfrm>
          <a:noFill/>
        </p:spPr>
        <p:txBody>
          <a:bodyPr wrap="none" anchor="ctr"/>
          <a:lstStyle/>
          <a:p>
            <a:endParaRPr lang="ru-RU" altLang="ru-RU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91988E-4868-40B4-B2AE-ADB97AD21244}" type="slidenum">
              <a:rPr lang="ru-RU" smtClean="0"/>
              <a:pPr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79492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92200" y="933450"/>
            <a:ext cx="4478338" cy="3360738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43011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031875" y="4624388"/>
            <a:ext cx="4597400" cy="3724275"/>
          </a:xfrm>
          <a:noFill/>
        </p:spPr>
        <p:txBody>
          <a:bodyPr wrap="none" anchor="ctr"/>
          <a:lstStyle/>
          <a:p>
            <a:endParaRPr lang="ru-RU" altLang="ru-RU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92200" y="933450"/>
            <a:ext cx="4478338" cy="3360738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44035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031875" y="4624388"/>
            <a:ext cx="4597400" cy="3724275"/>
          </a:xfrm>
          <a:noFill/>
        </p:spPr>
        <p:txBody>
          <a:bodyPr wrap="none" anchor="ctr"/>
          <a:lstStyle/>
          <a:p>
            <a:endParaRPr lang="ru-RU" altLang="ru-RU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92200" y="933450"/>
            <a:ext cx="4478338" cy="3360738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72707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031875" y="4624388"/>
            <a:ext cx="4597400" cy="3724275"/>
          </a:xfrm>
          <a:noFill/>
        </p:spPr>
        <p:txBody>
          <a:bodyPr wrap="none" anchor="ctr"/>
          <a:lstStyle/>
          <a:p>
            <a:endParaRPr lang="ru-RU" altLang="ru-RU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71513" y="1906588"/>
            <a:ext cx="3817937" cy="45069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1850" y="1906588"/>
            <a:ext cx="3819525" cy="45069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15100" y="139700"/>
            <a:ext cx="1946275" cy="62738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71513" y="139700"/>
            <a:ext cx="5691187" cy="62738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1513" y="139700"/>
            <a:ext cx="7789862" cy="186848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24.02.2025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24.02.2025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24.02.2025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24.02.2025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ABE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AutoShape 1"/>
          <p:cNvSpPr>
            <a:spLocks noChangeArrowheads="1"/>
          </p:cNvSpPr>
          <p:nvPr/>
        </p:nvSpPr>
        <p:spPr bwMode="auto">
          <a:xfrm>
            <a:off x="366713" y="1717675"/>
            <a:ext cx="8775700" cy="5140325"/>
          </a:xfrm>
          <a:prstGeom prst="roundRect">
            <a:avLst>
              <a:gd name="adj" fmla="val 28"/>
            </a:avLst>
          </a:prstGeom>
          <a:solidFill>
            <a:srgbClr val="DDDDDD"/>
          </a:solidFill>
          <a:ln w="9360">
            <a:solidFill>
              <a:srgbClr val="C0C0C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71513" y="139700"/>
            <a:ext cx="7789862" cy="18684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 smtClean="0"/>
              <a:t>Для правки текста заголовка щелкните мышью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1513" y="1906588"/>
            <a:ext cx="7789862" cy="45069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2808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 smtClean="0"/>
              <a:t>Для правки структуры щелкните мышью</a:t>
            </a:r>
          </a:p>
          <a:p>
            <a:pPr lvl="1"/>
            <a:r>
              <a:rPr lang="en-GB" altLang="ru-RU" smtClean="0"/>
              <a:t>Второй уровень структуры</a:t>
            </a:r>
          </a:p>
          <a:p>
            <a:pPr lvl="2"/>
            <a:r>
              <a:rPr lang="en-GB" altLang="ru-RU" smtClean="0"/>
              <a:t>Третий уровень структуры</a:t>
            </a:r>
          </a:p>
          <a:p>
            <a:pPr lvl="3"/>
            <a:r>
              <a:rPr lang="en-GB" altLang="ru-RU" smtClean="0"/>
              <a:t>Четвертый уровень структуры</a:t>
            </a:r>
          </a:p>
          <a:p>
            <a:pPr lvl="4"/>
            <a:r>
              <a:rPr lang="en-GB" altLang="ru-RU" smtClean="0"/>
              <a:t>Пятый уровень структуры</a:t>
            </a:r>
          </a:p>
          <a:p>
            <a:pPr lvl="4"/>
            <a:r>
              <a:rPr lang="en-GB" altLang="ru-RU" smtClean="0"/>
              <a:t>Шестой уровень структуры</a:t>
            </a:r>
          </a:p>
          <a:p>
            <a:pPr lvl="4"/>
            <a:r>
              <a:rPr lang="en-GB" altLang="ru-RU" smtClean="0"/>
              <a:t>Седьмой уровень структуры</a:t>
            </a:r>
          </a:p>
          <a:p>
            <a:pPr lvl="4"/>
            <a:r>
              <a:rPr lang="en-GB" altLang="ru-RU" smtClean="0"/>
              <a:t>Восьмой уровень структуры</a:t>
            </a:r>
          </a:p>
          <a:p>
            <a:pPr lvl="4"/>
            <a:r>
              <a:rPr lang="en-GB" altLang="ru-RU" smtClean="0"/>
              <a:t>Девятый уровень структуры</a:t>
            </a:r>
          </a:p>
        </p:txBody>
      </p:sp>
      <p:sp>
        <p:nvSpPr>
          <p:cNvPr id="1029" name="AutoShape 4"/>
          <p:cNvSpPr>
            <a:spLocks noChangeArrowheads="1"/>
          </p:cNvSpPr>
          <p:nvPr/>
        </p:nvSpPr>
        <p:spPr bwMode="auto">
          <a:xfrm>
            <a:off x="0" y="0"/>
            <a:ext cx="165100" cy="833438"/>
          </a:xfrm>
          <a:prstGeom prst="roundRect">
            <a:avLst>
              <a:gd name="adj" fmla="val 958"/>
            </a:avLst>
          </a:prstGeom>
          <a:solidFill>
            <a:srgbClr val="125C8D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1030" name="AutoShape 5"/>
          <p:cNvSpPr>
            <a:spLocks noChangeArrowheads="1"/>
          </p:cNvSpPr>
          <p:nvPr/>
        </p:nvSpPr>
        <p:spPr bwMode="auto">
          <a:xfrm>
            <a:off x="0" y="2160588"/>
            <a:ext cx="165100" cy="833437"/>
          </a:xfrm>
          <a:prstGeom prst="roundRect">
            <a:avLst>
              <a:gd name="adj" fmla="val 958"/>
            </a:avLst>
          </a:prstGeom>
          <a:solidFill>
            <a:srgbClr val="125C8D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1031" name="AutoShape 6"/>
          <p:cNvSpPr>
            <a:spLocks noChangeArrowheads="1"/>
          </p:cNvSpPr>
          <p:nvPr/>
        </p:nvSpPr>
        <p:spPr bwMode="auto">
          <a:xfrm>
            <a:off x="0" y="1060450"/>
            <a:ext cx="165100" cy="833438"/>
          </a:xfrm>
          <a:prstGeom prst="roundRect">
            <a:avLst>
              <a:gd name="adj" fmla="val 958"/>
            </a:avLst>
          </a:prstGeom>
          <a:solidFill>
            <a:srgbClr val="125C8D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 b="1">
          <a:solidFill>
            <a:srgbClr val="333333"/>
          </a:solidFill>
          <a:latin typeface="+mj-lt"/>
          <a:ea typeface="+mj-ea"/>
          <a:cs typeface="+mj-cs"/>
        </a:defRPr>
      </a:lvl1pPr>
      <a:lvl2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 b="1">
          <a:solidFill>
            <a:srgbClr val="333333"/>
          </a:solidFill>
          <a:latin typeface="Arial" charset="0"/>
          <a:ea typeface="Lucida Sans Unicode" pitchFamily="32" charset="0"/>
          <a:cs typeface="Lucida Sans Unicode" pitchFamily="32" charset="0"/>
        </a:defRPr>
      </a:lvl2pPr>
      <a:lvl3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 b="1">
          <a:solidFill>
            <a:srgbClr val="333333"/>
          </a:solidFill>
          <a:latin typeface="Arial" charset="0"/>
          <a:ea typeface="Lucida Sans Unicode" pitchFamily="32" charset="0"/>
          <a:cs typeface="Lucida Sans Unicode" pitchFamily="32" charset="0"/>
        </a:defRPr>
      </a:lvl3pPr>
      <a:lvl4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 b="1">
          <a:solidFill>
            <a:srgbClr val="333333"/>
          </a:solidFill>
          <a:latin typeface="Arial" charset="0"/>
          <a:ea typeface="Lucida Sans Unicode" pitchFamily="32" charset="0"/>
          <a:cs typeface="Lucida Sans Unicode" pitchFamily="32" charset="0"/>
        </a:defRPr>
      </a:lvl4pPr>
      <a:lvl5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 b="1">
          <a:solidFill>
            <a:srgbClr val="333333"/>
          </a:solidFill>
          <a:latin typeface="Arial" charset="0"/>
          <a:ea typeface="Lucida Sans Unicode" pitchFamily="32" charset="0"/>
          <a:cs typeface="Lucida Sans Unicode" pitchFamily="32" charset="0"/>
        </a:defRPr>
      </a:lvl5pPr>
      <a:lvl6pPr marL="25146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 b="1">
          <a:solidFill>
            <a:srgbClr val="333333"/>
          </a:solidFill>
          <a:latin typeface="Arial" charset="0"/>
          <a:ea typeface="Lucida Sans Unicode" pitchFamily="32" charset="0"/>
          <a:cs typeface="Lucida Sans Unicode" pitchFamily="32" charset="0"/>
        </a:defRPr>
      </a:lvl6pPr>
      <a:lvl7pPr marL="29718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 b="1">
          <a:solidFill>
            <a:srgbClr val="333333"/>
          </a:solidFill>
          <a:latin typeface="Arial" charset="0"/>
          <a:ea typeface="Lucida Sans Unicode" pitchFamily="32" charset="0"/>
          <a:cs typeface="Lucida Sans Unicode" pitchFamily="32" charset="0"/>
        </a:defRPr>
      </a:lvl7pPr>
      <a:lvl8pPr marL="34290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 b="1">
          <a:solidFill>
            <a:srgbClr val="333333"/>
          </a:solidFill>
          <a:latin typeface="Arial" charset="0"/>
          <a:ea typeface="Lucida Sans Unicode" pitchFamily="32" charset="0"/>
          <a:cs typeface="Lucida Sans Unicode" pitchFamily="32" charset="0"/>
        </a:defRPr>
      </a:lvl8pPr>
      <a:lvl9pPr marL="38862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 b="1">
          <a:solidFill>
            <a:srgbClr val="333333"/>
          </a:solidFill>
          <a:latin typeface="Arial" charset="0"/>
          <a:ea typeface="Lucida Sans Unicode" pitchFamily="32" charset="0"/>
          <a:cs typeface="Lucida Sans Unicode" pitchFamily="32" charset="0"/>
        </a:defRPr>
      </a:lvl9pPr>
    </p:titleStyle>
    <p:bodyStyle>
      <a:lvl1pPr marL="342900" indent="-342900"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•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–"/>
        <a:defRPr sz="28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•"/>
        <a:defRPr sz="24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–"/>
        <a:defRPr sz="20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»"/>
        <a:defRPr sz="20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6pPr>
      <a:lvl7pPr marL="2971800" indent="-228600"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7pPr>
      <a:lvl8pPr marL="3429000" indent="-228600"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8pPr>
      <a:lvl9pPr marL="3886200" indent="-228600"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4.jp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8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5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0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6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539750" y="360363"/>
            <a:ext cx="8208963" cy="3779837"/>
          </a:xfrm>
        </p:spPr>
        <p:txBody>
          <a:bodyPr lIns="90000" tIns="46800" rIns="90000" bIns="46800"/>
          <a:lstStyle/>
          <a:p>
            <a:pPr eaLnBrk="1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3200" i="1" dirty="0" smtClean="0">
                <a:solidFill>
                  <a:srgbClr val="CC0000"/>
                </a:solidFill>
              </a:rPr>
              <a:t>Министерство образования</a:t>
            </a:r>
            <a:r>
              <a:rPr lang="ru-RU" sz="4000" i="1" dirty="0" smtClean="0">
                <a:solidFill>
                  <a:srgbClr val="CC0000"/>
                </a:solidFill>
              </a:rPr>
              <a:t> РМ</a:t>
            </a:r>
            <a:br>
              <a:rPr lang="ru-RU" sz="4000" i="1" dirty="0" smtClean="0">
                <a:solidFill>
                  <a:srgbClr val="CC0000"/>
                </a:solidFill>
              </a:rPr>
            </a:br>
            <a:r>
              <a:rPr lang="ru-RU" sz="4000" i="1" dirty="0" smtClean="0">
                <a:solidFill>
                  <a:srgbClr val="CC0000"/>
                </a:solidFill>
              </a:rPr>
              <a:t/>
            </a:r>
            <a:br>
              <a:rPr lang="ru-RU" sz="4000" i="1" dirty="0" smtClean="0">
                <a:solidFill>
                  <a:srgbClr val="CC0000"/>
                </a:solidFill>
              </a:rPr>
            </a:br>
            <a:r>
              <a:rPr lang="ru-RU" sz="4000" i="1" dirty="0" smtClean="0">
                <a:solidFill>
                  <a:srgbClr val="CC0000"/>
                </a:solidFill>
              </a:rPr>
              <a:t/>
            </a:r>
            <a:br>
              <a:rPr lang="ru-RU" sz="4000" i="1" dirty="0" smtClean="0">
                <a:solidFill>
                  <a:srgbClr val="CC0000"/>
                </a:solidFill>
              </a:rPr>
            </a:br>
            <a:r>
              <a:rPr lang="ru-RU" sz="4000" i="1" dirty="0" err="1" smtClean="0">
                <a:solidFill>
                  <a:srgbClr val="CC0000"/>
                </a:solidFill>
              </a:rPr>
              <a:t>Портфолио</a:t>
            </a:r>
            <a:r>
              <a:rPr lang="ru-RU" sz="3200" i="1" dirty="0" smtClean="0">
                <a:solidFill>
                  <a:srgbClr val="000099"/>
                </a:solidFill>
              </a:rPr>
              <a:t> </a:t>
            </a:r>
            <a:r>
              <a:rPr lang="ru-RU" sz="2800" i="1" dirty="0" smtClean="0">
                <a:solidFill>
                  <a:srgbClr val="000099"/>
                </a:solidFill>
              </a:rPr>
              <a:t/>
            </a:r>
            <a:br>
              <a:rPr lang="ru-RU" sz="2800" i="1" dirty="0" smtClean="0">
                <a:solidFill>
                  <a:srgbClr val="000099"/>
                </a:solidFill>
              </a:rPr>
            </a:br>
            <a:r>
              <a:rPr lang="ru-RU" sz="2800" i="1" dirty="0" err="1" smtClean="0">
                <a:solidFill>
                  <a:srgbClr val="000099"/>
                </a:solidFill>
              </a:rPr>
              <a:t>Видманкиной</a:t>
            </a:r>
            <a:r>
              <a:rPr lang="ru-RU" sz="2800" i="1" dirty="0" smtClean="0">
                <a:solidFill>
                  <a:srgbClr val="000099"/>
                </a:solidFill>
              </a:rPr>
              <a:t> Татьяны Николаевны, </a:t>
            </a:r>
            <a:br>
              <a:rPr lang="ru-RU" sz="2800" i="1" dirty="0" smtClean="0">
                <a:solidFill>
                  <a:srgbClr val="000099"/>
                </a:solidFill>
              </a:rPr>
            </a:br>
            <a:r>
              <a:rPr lang="ru-RU" sz="2800" i="1" dirty="0" smtClean="0">
                <a:solidFill>
                  <a:srgbClr val="000099"/>
                </a:solidFill>
              </a:rPr>
              <a:t>учителя МОУ «СОШ №30» г.о.Саранск</a:t>
            </a:r>
            <a:br>
              <a:rPr lang="ru-RU" sz="2800" i="1" dirty="0" smtClean="0">
                <a:solidFill>
                  <a:srgbClr val="000099"/>
                </a:solidFill>
              </a:rPr>
            </a:br>
            <a:endParaRPr lang="ru-RU" sz="2800" i="1" dirty="0" smtClean="0">
              <a:solidFill>
                <a:srgbClr val="000099"/>
              </a:solidFill>
            </a:endParaRPr>
          </a:p>
        </p:txBody>
      </p:sp>
      <p:sp>
        <p:nvSpPr>
          <p:cNvPr id="4099" name="Rectangle 2"/>
          <p:cNvSpPr>
            <a:spLocks noGrp="1" noChangeArrowheads="1"/>
          </p:cNvSpPr>
          <p:nvPr>
            <p:ph type="subTitle" idx="4294967295"/>
          </p:nvPr>
        </p:nvSpPr>
        <p:spPr>
          <a:xfrm>
            <a:off x="539750" y="3600450"/>
            <a:ext cx="8459788" cy="3060700"/>
          </a:xfrm>
        </p:spPr>
        <p:txBody>
          <a:bodyPr lIns="90000" tIns="46800" rIns="90000" bIns="46800"/>
          <a:lstStyle/>
          <a:p>
            <a:pPr marL="0" indent="0" algn="ctr" eaLnBrk="1">
              <a:lnSpc>
                <a:spcPct val="80000"/>
              </a:lnSpc>
              <a:buFont typeface="Times New Roman" pitchFamily="18" charset="0"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sz="2800" b="1" dirty="0" smtClean="0">
              <a:solidFill>
                <a:srgbClr val="B80047"/>
              </a:solidFill>
              <a:latin typeface="Times New Roman" pitchFamily="18" charset="0"/>
            </a:endParaRPr>
          </a:p>
          <a:p>
            <a:pPr marL="0" indent="0" algn="ctr" eaLnBrk="1">
              <a:lnSpc>
                <a:spcPct val="80000"/>
              </a:lnSpc>
              <a:buFont typeface="Times New Roman" pitchFamily="18" charset="0"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sz="2800" b="1" dirty="0" smtClean="0">
              <a:solidFill>
                <a:srgbClr val="B80047"/>
              </a:solidFill>
              <a:latin typeface="Times New Roman" pitchFamily="18" charset="0"/>
            </a:endParaRPr>
          </a:p>
          <a:p>
            <a:pPr marL="0" indent="0" eaLnBrk="1">
              <a:lnSpc>
                <a:spcPct val="80000"/>
              </a:lnSpc>
              <a:buFont typeface="Times New Roman" pitchFamily="18" charset="0"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000" b="1" dirty="0" smtClean="0">
                <a:solidFill>
                  <a:srgbClr val="A50021"/>
                </a:solidFill>
                <a:latin typeface="Times New Roman" pitchFamily="18" charset="0"/>
              </a:rPr>
              <a:t>Дата рождения: 23.04.1993</a:t>
            </a:r>
          </a:p>
          <a:p>
            <a:pPr marL="0" indent="0" eaLnBrk="1">
              <a:lnSpc>
                <a:spcPct val="80000"/>
              </a:lnSpc>
              <a:buFont typeface="Times New Roman" pitchFamily="18" charset="0"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000" b="1" dirty="0" smtClean="0">
                <a:solidFill>
                  <a:srgbClr val="A50021"/>
                </a:solidFill>
                <a:latin typeface="Times New Roman" pitchFamily="18" charset="0"/>
              </a:rPr>
              <a:t>Профессиональное образование: учитель истории и учитель права</a:t>
            </a:r>
          </a:p>
          <a:p>
            <a:pPr marL="0" indent="0" eaLnBrk="1">
              <a:lnSpc>
                <a:spcPct val="80000"/>
              </a:lnSpc>
              <a:buFont typeface="Times New Roman" pitchFamily="18" charset="0"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000" b="1" dirty="0" smtClean="0">
                <a:solidFill>
                  <a:srgbClr val="A50021"/>
                </a:solidFill>
                <a:latin typeface="Times New Roman" pitchFamily="18" charset="0"/>
              </a:rPr>
              <a:t>МГПИ им. М.Е. </a:t>
            </a:r>
            <a:r>
              <a:rPr lang="ru-RU" sz="2000" b="1" dirty="0" err="1" smtClean="0">
                <a:solidFill>
                  <a:srgbClr val="A50021"/>
                </a:solidFill>
                <a:latin typeface="Times New Roman" pitchFamily="18" charset="0"/>
              </a:rPr>
              <a:t>Евсевьева</a:t>
            </a:r>
            <a:endParaRPr lang="ru-RU" sz="2000" b="1" dirty="0" smtClean="0">
              <a:solidFill>
                <a:srgbClr val="A50021"/>
              </a:solidFill>
              <a:latin typeface="Times New Roman" pitchFamily="18" charset="0"/>
            </a:endParaRPr>
          </a:p>
          <a:p>
            <a:pPr marL="0" indent="0" eaLnBrk="1">
              <a:lnSpc>
                <a:spcPct val="80000"/>
              </a:lnSpc>
              <a:buFont typeface="Times New Roman" pitchFamily="18" charset="0"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000" b="1" dirty="0" smtClean="0">
                <a:solidFill>
                  <a:srgbClr val="A50021"/>
                </a:solidFill>
                <a:latin typeface="Times New Roman" pitchFamily="18" charset="0"/>
              </a:rPr>
              <a:t>№ диплома 101305 0219654,  дата выдачи 07 июля 2014 года</a:t>
            </a:r>
          </a:p>
          <a:p>
            <a:pPr marL="0" indent="0" eaLnBrk="1">
              <a:lnSpc>
                <a:spcPct val="80000"/>
              </a:lnSpc>
              <a:buFont typeface="Times New Roman" pitchFamily="18" charset="0"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000" b="1" dirty="0" smtClean="0">
                <a:solidFill>
                  <a:srgbClr val="A50021"/>
                </a:solidFill>
                <a:latin typeface="Times New Roman" pitchFamily="18" charset="0"/>
              </a:rPr>
              <a:t>Стаж</a:t>
            </a:r>
            <a:r>
              <a:rPr lang="ru-RU" sz="2000" b="1" dirty="0" smtClean="0">
                <a:solidFill>
                  <a:srgbClr val="A50021"/>
                </a:solidFill>
              </a:rPr>
              <a:t> </a:t>
            </a:r>
            <a:r>
              <a:rPr lang="ru-RU" sz="2000" b="1" dirty="0" smtClean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педагогической</a:t>
            </a:r>
            <a:r>
              <a:rPr lang="ru-RU" sz="2000" b="1" dirty="0" smtClean="0">
                <a:solidFill>
                  <a:srgbClr val="A50021"/>
                </a:solidFill>
              </a:rPr>
              <a:t> </a:t>
            </a:r>
            <a:r>
              <a:rPr lang="ru-RU" sz="2000" b="1" dirty="0" smtClean="0">
                <a:solidFill>
                  <a:srgbClr val="A50021"/>
                </a:solidFill>
                <a:latin typeface="Times New Roman" pitchFamily="18" charset="0"/>
              </a:rPr>
              <a:t>работы (по специальности): 10 лет</a:t>
            </a:r>
          </a:p>
          <a:p>
            <a:pPr marL="0" indent="0" eaLnBrk="1">
              <a:lnSpc>
                <a:spcPct val="80000"/>
              </a:lnSpc>
              <a:buFont typeface="Times New Roman" pitchFamily="18" charset="0"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000" b="1" dirty="0" smtClean="0">
                <a:solidFill>
                  <a:srgbClr val="A50021"/>
                </a:solidFill>
                <a:latin typeface="Times New Roman" pitchFamily="18" charset="0"/>
              </a:rPr>
              <a:t>Общий трудовой стаж: 10 лет</a:t>
            </a:r>
          </a:p>
          <a:p>
            <a:pPr marL="0" indent="0" eaLnBrk="1">
              <a:lnSpc>
                <a:spcPct val="80000"/>
              </a:lnSpc>
              <a:buFont typeface="Times New Roman" pitchFamily="18" charset="0"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000" b="1" dirty="0" smtClean="0">
                <a:solidFill>
                  <a:srgbClr val="A50021"/>
                </a:solidFill>
                <a:latin typeface="Times New Roman" pitchFamily="18" charset="0"/>
              </a:rPr>
              <a:t>Наличие квалификационной категории: первая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5. Результаты участия обучающихся во  Всероссийской предметной олимпиаде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844824"/>
            <a:ext cx="3384376" cy="4691002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1778057"/>
            <a:ext cx="3480716" cy="48245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5. Результаты участия обучающихся во  Всероссийской предметной олимпиаде</a:t>
            </a:r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512" y="1772816"/>
            <a:ext cx="3540448" cy="4907330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1738091"/>
            <a:ext cx="3652323" cy="5062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2187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5. Результаты участия обучающихся во  Всероссийской предметной олимпиаде</a:t>
            </a:r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513" y="1916832"/>
            <a:ext cx="3251562" cy="4506912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3748" y="1916832"/>
            <a:ext cx="3251562" cy="4506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9064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5. Результаты участия обучающихся во  Всероссийской предметной олимпиаде</a:t>
            </a:r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772816"/>
            <a:ext cx="3600400" cy="4990428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8067" y="1822076"/>
            <a:ext cx="3609986" cy="4941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6813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5. Результаты участия обучающихся во  Всероссийской предметной олимпиаде</a:t>
            </a:r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844824"/>
            <a:ext cx="3600400" cy="4928048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1766256"/>
            <a:ext cx="3715203" cy="5085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7207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5. Результаты участия обучающихся во  Всероссийской предметной олимпиаде</a:t>
            </a:r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2033231"/>
            <a:ext cx="3292721" cy="4506912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1887007"/>
            <a:ext cx="3399551" cy="4653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3489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5. Результаты участия обучающихся во  Всероссийской предметной олимпиаде</a:t>
            </a:r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2014422"/>
            <a:ext cx="3292721" cy="4506912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2014313"/>
            <a:ext cx="3303362" cy="4521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6814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5. Результаты участия обучающихся во  Всероссийской предметной олимпиаде</a:t>
            </a:r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916832"/>
            <a:ext cx="3456384" cy="4730926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2024774"/>
            <a:ext cx="3314341" cy="4536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1512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5. Результаты участия обучающихся во  Всероссийской предметной олимпиаде</a:t>
            </a:r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2014422"/>
            <a:ext cx="3292721" cy="4506912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6786" y="1983816"/>
            <a:ext cx="3344589" cy="4577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8703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5. Результаты участия обучающихся во  Всероссийской предметной олимпиаде</a:t>
            </a:r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2005629"/>
            <a:ext cx="3292721" cy="4506912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6699" y="2005629"/>
            <a:ext cx="3419558" cy="4680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4439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Заголовок 1"/>
          <p:cNvSpPr>
            <a:spLocks noGrp="1"/>
          </p:cNvSpPr>
          <p:nvPr>
            <p:ph type="title"/>
          </p:nvPr>
        </p:nvSpPr>
        <p:spPr>
          <a:xfrm>
            <a:off x="179512" y="1628800"/>
            <a:ext cx="4104456" cy="1512168"/>
          </a:xfrm>
        </p:spPr>
        <p:txBody>
          <a:bodyPr/>
          <a:lstStyle/>
          <a:p>
            <a:r>
              <a:rPr lang="ru-RU" altLang="ru-RU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ru-RU" sz="2800" dirty="0">
                <a:solidFill>
                  <a:srgbClr val="C00000"/>
                </a:solidFill>
              </a:rPr>
              <a:t>Стабильные положительные результаты (положительная динамика) освоения обучающимися образовательных программ по итогам мониторингов, проводимых организацией</a:t>
            </a:r>
            <a:endParaRPr lang="ru-RU" altLang="ru-RU" sz="2800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4020" y="0"/>
            <a:ext cx="4851639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5. Результаты участия обучающихся во  Всероссийской предметной олимпиаде</a:t>
            </a:r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513" y="2038240"/>
            <a:ext cx="3292721" cy="4506912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2062787"/>
            <a:ext cx="3487661" cy="4773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6583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5. Результаты участия обучающихся во  Всероссийской предметной олимпиаде</a:t>
            </a:r>
            <a:endParaRPr lang="ru-RU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916831"/>
            <a:ext cx="3744416" cy="4992555"/>
          </a:xfr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2" t="9694" r="16667" b="-1811"/>
          <a:stretch/>
        </p:blipFill>
        <p:spPr>
          <a:xfrm>
            <a:off x="4275223" y="1916830"/>
            <a:ext cx="4818291" cy="4941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7563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1513" y="-167680"/>
            <a:ext cx="7789862" cy="1868488"/>
          </a:xfrm>
        </p:spPr>
        <p:txBody>
          <a:bodyPr/>
          <a:lstStyle/>
          <a:p>
            <a:r>
              <a:rPr lang="ru-RU" altLang="ru-RU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6. Позитивные результаты внеурочной деятельности обучающихся</a:t>
            </a:r>
            <a:br>
              <a:rPr lang="ru-RU" altLang="ru-RU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по учебным предметам</a:t>
            </a:r>
            <a:endParaRPr lang="ru-RU" sz="28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7444" y="1412776"/>
            <a:ext cx="3973437" cy="5616624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720725" y="-7938"/>
            <a:ext cx="7750175" cy="1812926"/>
          </a:xfrm>
        </p:spPr>
        <p:txBody>
          <a:bodyPr/>
          <a:lstStyle/>
          <a:p>
            <a:pPr eaLnBrk="1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280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6. Позитивные результаты внеурочной деятельности обучающихся</a:t>
            </a:r>
            <a:br>
              <a:rPr lang="ru-RU" altLang="ru-RU" sz="280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80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по учебным предметам</a:t>
            </a:r>
          </a:p>
        </p:txBody>
      </p:sp>
      <p:sp>
        <p:nvSpPr>
          <p:cNvPr id="14339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1835696" y="1221686"/>
            <a:ext cx="6374734" cy="2441793"/>
          </a:xfrm>
        </p:spPr>
        <p:txBody>
          <a:bodyPr/>
          <a:lstStyle/>
          <a:p>
            <a:pPr eaLnBrk="1">
              <a:buFont typeface="Times New Roman" pitchFamily="18" charset="0"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2400" dirty="0" smtClean="0"/>
              <a:t> </a:t>
            </a:r>
            <a:endParaRPr lang="ru-RU" altLang="ru-RU" sz="2400" b="1" dirty="0" smtClean="0">
              <a:solidFill>
                <a:srgbClr val="280099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Times New Roman" pitchFamily="18" charset="0"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2800" b="1" dirty="0" smtClean="0">
                <a:solidFill>
                  <a:srgbClr val="22228B"/>
                </a:solidFill>
                <a:latin typeface="Times New Roman" pitchFamily="18" charset="0"/>
                <a:cs typeface="Times New Roman" pitchFamily="18" charset="0"/>
              </a:rPr>
              <a:t>Победы и призовые места в заочных</a:t>
            </a:r>
            <a:r>
              <a:rPr lang="en-US" altLang="ru-RU" sz="2800" b="1" dirty="0" smtClean="0">
                <a:solidFill>
                  <a:srgbClr val="22228B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ru-RU" altLang="ru-RU" sz="2800" b="1" dirty="0" smtClean="0">
                <a:solidFill>
                  <a:srgbClr val="22228B"/>
                </a:solidFill>
                <a:latin typeface="Times New Roman" pitchFamily="18" charset="0"/>
                <a:cs typeface="Times New Roman" pitchFamily="18" charset="0"/>
              </a:rPr>
              <a:t>дистанционных мероприятиях в сети «Интернет» - 1 </a:t>
            </a:r>
            <a:endParaRPr lang="ru-RU" altLang="ru-RU" sz="28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>
              <a:buFont typeface="Times New Roman" pitchFamily="18" charset="0"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altLang="ru-RU" sz="2400" i="1" dirty="0" smtClean="0">
              <a:solidFill>
                <a:srgbClr val="C00000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/>
          <a:srcRect b="14801"/>
          <a:stretch/>
        </p:blipFill>
        <p:spPr>
          <a:xfrm>
            <a:off x="1835696" y="2708920"/>
            <a:ext cx="6021110" cy="3988567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720725" y="-7938"/>
            <a:ext cx="7750175" cy="1812926"/>
          </a:xfrm>
        </p:spPr>
        <p:txBody>
          <a:bodyPr/>
          <a:lstStyle/>
          <a:p>
            <a:pPr eaLnBrk="1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280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6. Позитивные результаты внеурочной деятельности обучающихся</a:t>
            </a:r>
            <a:br>
              <a:rPr lang="ru-RU" altLang="ru-RU" sz="280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80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по учебным предметам</a:t>
            </a:r>
          </a:p>
        </p:txBody>
      </p:sp>
      <p:sp>
        <p:nvSpPr>
          <p:cNvPr id="16387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395288" y="1700213"/>
            <a:ext cx="7799387" cy="4168775"/>
          </a:xfrm>
        </p:spPr>
        <p:txBody>
          <a:bodyPr/>
          <a:lstStyle/>
          <a:p>
            <a:pPr eaLnBrk="1">
              <a:buFont typeface="Times New Roman" pitchFamily="18" charset="0"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2400" dirty="0" smtClean="0"/>
              <a:t> </a:t>
            </a:r>
            <a:endParaRPr lang="ru-RU" altLang="ru-RU" sz="2400" b="1" dirty="0" smtClean="0">
              <a:solidFill>
                <a:srgbClr val="280099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Times New Roman" pitchFamily="18" charset="0"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800" b="1" dirty="0" smtClean="0">
                <a:solidFill>
                  <a:srgbClr val="22228B"/>
                </a:solidFill>
                <a:latin typeface="Times New Roman" pitchFamily="18" charset="0"/>
                <a:cs typeface="Times New Roman" pitchFamily="18" charset="0"/>
              </a:rPr>
              <a:t>Муниципальный уровень:</a:t>
            </a:r>
          </a:p>
          <a:p>
            <a:pPr>
              <a:buFont typeface="Times New Roman" pitchFamily="18" charset="0"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800" dirty="0" smtClean="0">
                <a:solidFill>
                  <a:srgbClr val="22228B"/>
                </a:solidFill>
                <a:latin typeface="Times New Roman" pitchFamily="18" charset="0"/>
                <a:cs typeface="Times New Roman" pitchFamily="18" charset="0"/>
              </a:rPr>
              <a:t>Победы и призовые места – 4</a:t>
            </a:r>
            <a:endParaRPr lang="ru-RU" altLang="ru-RU" sz="28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>
              <a:buFont typeface="Times New Roman" pitchFamily="18" charset="0"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altLang="ru-RU" sz="2400" i="1" dirty="0" smtClean="0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720725" y="139700"/>
            <a:ext cx="7750175" cy="1479550"/>
          </a:xfrm>
        </p:spPr>
        <p:txBody>
          <a:bodyPr/>
          <a:lstStyle/>
          <a:p>
            <a:pPr eaLnBrk="1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6.Позитивные результаты внеурочной деятельности обучающихся</a:t>
            </a:r>
            <a:br>
              <a:rPr lang="ru-RU" altLang="ru-RU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по учебным предметам</a:t>
            </a:r>
          </a:p>
        </p:txBody>
      </p:sp>
      <p:sp>
        <p:nvSpPr>
          <p:cNvPr id="24579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841375" y="1773238"/>
            <a:ext cx="7802563" cy="4684712"/>
          </a:xfrm>
        </p:spPr>
        <p:txBody>
          <a:bodyPr/>
          <a:lstStyle/>
          <a:p>
            <a:pPr eaLnBrk="1">
              <a:buFont typeface="Times New Roman" pitchFamily="18" charset="0"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altLang="ru-RU" sz="2800" i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>
              <a:buFont typeface="Times New Roman" pitchFamily="18" charset="0"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altLang="ru-RU" sz="2800" i="1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7" y="1731410"/>
            <a:ext cx="3672408" cy="502660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731410"/>
            <a:ext cx="3607635" cy="4937950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2910" y="142852"/>
            <a:ext cx="7789862" cy="1868488"/>
          </a:xfrm>
        </p:spPr>
        <p:txBody>
          <a:bodyPr/>
          <a:lstStyle/>
          <a:p>
            <a:r>
              <a:rPr lang="ru-RU" altLang="ru-RU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6. Позитивные результаты внеурочной деятельности обучающихся</a:t>
            </a:r>
            <a:br>
              <a:rPr lang="ru-RU" altLang="ru-RU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по учебным предметам</a:t>
            </a:r>
            <a:endParaRPr lang="ru-RU" sz="28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0051" y="1845928"/>
            <a:ext cx="3459169" cy="4734738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072" y="1783514"/>
            <a:ext cx="3504769" cy="479715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Прямоугольник 1"/>
          <p:cNvSpPr>
            <a:spLocks noChangeArrowheads="1"/>
          </p:cNvSpPr>
          <p:nvPr/>
        </p:nvSpPr>
        <p:spPr bwMode="auto">
          <a:xfrm>
            <a:off x="1214438" y="357188"/>
            <a:ext cx="6715125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altLang="ru-RU" sz="28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6. Позитивные результаты внеурочной деятельности обучающихся</a:t>
            </a:r>
            <a:br>
              <a:rPr lang="ru-RU" altLang="ru-RU" sz="28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8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по учебным предметам</a:t>
            </a:r>
            <a:endParaRPr lang="ru-RU" sz="2800" b="1"/>
          </a:p>
        </p:txBody>
      </p:sp>
      <p:sp>
        <p:nvSpPr>
          <p:cNvPr id="22531" name="Прямоугольник 2"/>
          <p:cNvSpPr>
            <a:spLocks noChangeArrowheads="1"/>
          </p:cNvSpPr>
          <p:nvPr/>
        </p:nvSpPr>
        <p:spPr bwMode="auto">
          <a:xfrm>
            <a:off x="857250" y="2000250"/>
            <a:ext cx="3282702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800" b="1" dirty="0">
                <a:solidFill>
                  <a:srgbClr val="22228B"/>
                </a:solidFill>
                <a:latin typeface="Times New Roman" pitchFamily="18" charset="0"/>
                <a:cs typeface="Times New Roman" pitchFamily="18" charset="0"/>
              </a:rPr>
              <a:t>Региональный уровень:</a:t>
            </a:r>
          </a:p>
          <a:p>
            <a:pPr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800" dirty="0">
                <a:solidFill>
                  <a:srgbClr val="22228B"/>
                </a:solidFill>
                <a:latin typeface="Times New Roman" pitchFamily="18" charset="0"/>
                <a:cs typeface="Times New Roman" pitchFamily="18" charset="0"/>
              </a:rPr>
              <a:t>Победы и призовые </a:t>
            </a:r>
            <a:r>
              <a:rPr lang="ru-RU" sz="2800" dirty="0" smtClean="0">
                <a:solidFill>
                  <a:srgbClr val="22228B"/>
                </a:solidFill>
                <a:latin typeface="Times New Roman" pitchFamily="18" charset="0"/>
                <a:cs typeface="Times New Roman" pitchFamily="18" charset="0"/>
              </a:rPr>
              <a:t>места – 2 </a:t>
            </a:r>
            <a:endParaRPr lang="ru-RU" altLang="ru-RU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Объект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741488"/>
            <a:ext cx="4032448" cy="547260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6. Позитивные результаты внеурочной деятельности обучающихся</a:t>
            </a:r>
            <a:br>
              <a:rPr lang="ru-RU" altLang="ru-RU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по учебным предметам</a:t>
            </a:r>
            <a:endParaRPr lang="ru-RU" sz="28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700808"/>
            <a:ext cx="7789862" cy="3597942"/>
          </a:xfr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333"/>
          <a:stretch/>
        </p:blipFill>
        <p:spPr>
          <a:xfrm>
            <a:off x="179512" y="4627610"/>
            <a:ext cx="9144000" cy="22322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720725" y="139700"/>
            <a:ext cx="7750175" cy="1479550"/>
          </a:xfrm>
        </p:spPr>
        <p:txBody>
          <a:bodyPr/>
          <a:lstStyle/>
          <a:p>
            <a:pPr eaLnBrk="1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320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7. Наличие публикаций</a:t>
            </a:r>
          </a:p>
        </p:txBody>
      </p:sp>
      <p:sp>
        <p:nvSpPr>
          <p:cNvPr id="41987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714375" y="1714500"/>
            <a:ext cx="8143875" cy="4857750"/>
          </a:xfrm>
        </p:spPr>
        <p:txBody>
          <a:bodyPr/>
          <a:lstStyle/>
          <a:p>
            <a:pPr algn="ctr" eaLnBrk="1">
              <a:lnSpc>
                <a:spcPct val="83000"/>
              </a:lnSpc>
              <a:buFont typeface="Times New Roman" pitchFamily="18" charset="0"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altLang="ru-RU" sz="1800" b="1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2. Положительные результаты освоения обучающимися образовательных программ по  итогам внешнего  мониторинга системы образования</a:t>
            </a:r>
          </a:p>
        </p:txBody>
      </p:sp>
      <p:sp>
        <p:nvSpPr>
          <p:cNvPr id="19459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Times New Roman" pitchFamily="18" charset="0"/>
              <a:buNone/>
            </a:pPr>
            <a:endParaRPr lang="ru-RU" altLang="ru-RU" sz="2400" b="1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720725" y="134938"/>
            <a:ext cx="7797800" cy="1530350"/>
          </a:xfrm>
        </p:spPr>
        <p:txBody>
          <a:bodyPr/>
          <a:lstStyle/>
          <a:p>
            <a:pPr eaLnBrk="1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360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8. Наличие авторских</a:t>
            </a:r>
            <a:br>
              <a:rPr lang="ru-RU" altLang="ru-RU" sz="360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360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программ , методических пособий</a:t>
            </a:r>
          </a:p>
        </p:txBody>
      </p:sp>
      <p:sp>
        <p:nvSpPr>
          <p:cNvPr id="46083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671513" y="1906588"/>
            <a:ext cx="5400675" cy="4514850"/>
          </a:xfrm>
        </p:spPr>
        <p:txBody>
          <a:bodyPr/>
          <a:lstStyle/>
          <a:p>
            <a:pPr marL="677863" indent="-677863" eaLnBrk="1">
              <a:tabLst>
                <a:tab pos="677863" algn="l"/>
                <a:tab pos="782638" algn="l"/>
                <a:tab pos="1231900" algn="l"/>
                <a:tab pos="1681163" algn="l"/>
                <a:tab pos="2130425" algn="l"/>
                <a:tab pos="2579688" algn="l"/>
                <a:tab pos="3028950" algn="l"/>
                <a:tab pos="3478213" algn="l"/>
                <a:tab pos="3927475" algn="l"/>
                <a:tab pos="4376738" algn="l"/>
                <a:tab pos="4826000" algn="l"/>
                <a:tab pos="5275263" algn="l"/>
                <a:tab pos="5724525" algn="l"/>
                <a:tab pos="6173788" algn="l"/>
                <a:tab pos="6623050" algn="l"/>
                <a:tab pos="7072313" algn="l"/>
                <a:tab pos="7521575" algn="l"/>
                <a:tab pos="7970838" algn="l"/>
                <a:tab pos="8420100" algn="l"/>
                <a:tab pos="8869363" algn="l"/>
                <a:tab pos="9318625" algn="l"/>
              </a:tabLst>
            </a:pPr>
            <a:endParaRPr lang="ru-RU" altLang="ru-RU" sz="2800" b="1" dirty="0" smtClean="0">
              <a:solidFill>
                <a:srgbClr val="280099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395288" y="184150"/>
            <a:ext cx="8569325" cy="1779588"/>
          </a:xfrm>
        </p:spPr>
        <p:txBody>
          <a:bodyPr/>
          <a:lstStyle/>
          <a:p>
            <a:pPr eaLnBrk="1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280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9.</a:t>
            </a:r>
            <a:r>
              <a:rPr lang="ru-RU" altLang="ru-RU" sz="2800" i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80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Выступления на заседаниях методических советов, научно-практических конференциях, педагогических чтениях, семинарах, секциях, форумах, радиопередачах (очно) и т.д.</a:t>
            </a:r>
            <a:endParaRPr lang="ru-RU" altLang="ru-RU" sz="2800" i="1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675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683568" y="1340768"/>
            <a:ext cx="7797800" cy="4514850"/>
          </a:xfrm>
        </p:spPr>
        <p:txBody>
          <a:bodyPr/>
          <a:lstStyle/>
          <a:p>
            <a:pPr marL="677863" indent="-677863" eaLnBrk="1">
              <a:buFont typeface="Times New Roman" pitchFamily="18" charset="0"/>
              <a:buNone/>
              <a:tabLst>
                <a:tab pos="679450" algn="l"/>
                <a:tab pos="784225" algn="l"/>
                <a:tab pos="1233488" algn="l"/>
                <a:tab pos="1682750" algn="l"/>
                <a:tab pos="2132013" algn="l"/>
                <a:tab pos="2581275" algn="l"/>
                <a:tab pos="3030538" algn="l"/>
                <a:tab pos="3479800" algn="l"/>
                <a:tab pos="3929063" algn="l"/>
                <a:tab pos="4378325" algn="l"/>
                <a:tab pos="4827588" algn="l"/>
                <a:tab pos="5276850" algn="l"/>
                <a:tab pos="5726113" algn="l"/>
                <a:tab pos="6175375" algn="l"/>
                <a:tab pos="6624638" algn="l"/>
                <a:tab pos="7073900" algn="l"/>
                <a:tab pos="7523163" algn="l"/>
                <a:tab pos="7972425" algn="l"/>
                <a:tab pos="8421688" algn="l"/>
                <a:tab pos="8870950" algn="l"/>
                <a:tab pos="9320213" algn="l"/>
              </a:tabLst>
            </a:pPr>
            <a:endParaRPr lang="ru-RU" altLang="ru-RU" sz="2800" b="1" dirty="0" smtClean="0">
              <a:solidFill>
                <a:srgbClr val="22228B"/>
              </a:solidFill>
              <a:latin typeface="Times New Roman" pitchFamily="18" charset="0"/>
              <a:cs typeface="Times New Roman" pitchFamily="18" charset="0"/>
            </a:endParaRPr>
          </a:p>
          <a:p>
            <a:pPr marL="677863" indent="-677863" eaLnBrk="1">
              <a:buFont typeface="Times New Roman" pitchFamily="18" charset="0"/>
              <a:buNone/>
              <a:tabLst>
                <a:tab pos="679450" algn="l"/>
                <a:tab pos="784225" algn="l"/>
                <a:tab pos="1233488" algn="l"/>
                <a:tab pos="1682750" algn="l"/>
                <a:tab pos="2132013" algn="l"/>
                <a:tab pos="2581275" algn="l"/>
                <a:tab pos="3030538" algn="l"/>
                <a:tab pos="3479800" algn="l"/>
                <a:tab pos="3929063" algn="l"/>
                <a:tab pos="4378325" algn="l"/>
                <a:tab pos="4827588" algn="l"/>
                <a:tab pos="5276850" algn="l"/>
                <a:tab pos="5726113" algn="l"/>
                <a:tab pos="6175375" algn="l"/>
                <a:tab pos="6624638" algn="l"/>
                <a:tab pos="7073900" algn="l"/>
                <a:tab pos="7523163" algn="l"/>
                <a:tab pos="7972425" algn="l"/>
                <a:tab pos="8421688" algn="l"/>
                <a:tab pos="8870950" algn="l"/>
                <a:tab pos="9320213" algn="l"/>
              </a:tabLst>
            </a:pPr>
            <a:r>
              <a:rPr lang="ru-RU" altLang="ru-RU" sz="2800" b="1" dirty="0" smtClean="0">
                <a:solidFill>
                  <a:srgbClr val="22228B"/>
                </a:solidFill>
                <a:latin typeface="Times New Roman" pitchFamily="18" charset="0"/>
                <a:cs typeface="Times New Roman" pitchFamily="18" charset="0"/>
              </a:rPr>
              <a:t>Образовательная организация – 2 </a:t>
            </a:r>
          </a:p>
          <a:p>
            <a:pPr marL="677863" indent="-677863" eaLnBrk="1">
              <a:buFont typeface="Times New Roman" pitchFamily="18" charset="0"/>
              <a:buNone/>
              <a:tabLst>
                <a:tab pos="679450" algn="l"/>
                <a:tab pos="784225" algn="l"/>
                <a:tab pos="1233488" algn="l"/>
                <a:tab pos="1682750" algn="l"/>
                <a:tab pos="2132013" algn="l"/>
                <a:tab pos="2581275" algn="l"/>
                <a:tab pos="3030538" algn="l"/>
                <a:tab pos="3479800" algn="l"/>
                <a:tab pos="3929063" algn="l"/>
                <a:tab pos="4378325" algn="l"/>
                <a:tab pos="4827588" algn="l"/>
                <a:tab pos="5276850" algn="l"/>
                <a:tab pos="5726113" algn="l"/>
                <a:tab pos="6175375" algn="l"/>
                <a:tab pos="6624638" algn="l"/>
                <a:tab pos="7073900" algn="l"/>
                <a:tab pos="7523163" algn="l"/>
                <a:tab pos="7972425" algn="l"/>
                <a:tab pos="8421688" algn="l"/>
                <a:tab pos="8870950" algn="l"/>
                <a:tab pos="9320213" algn="l"/>
              </a:tabLst>
            </a:pPr>
            <a:endParaRPr lang="ru-RU" altLang="ru-RU" sz="2800" b="1" dirty="0" smtClean="0">
              <a:solidFill>
                <a:srgbClr val="B80047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2204864"/>
            <a:ext cx="3312368" cy="468217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7660" y="2147375"/>
            <a:ext cx="3393708" cy="4797152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395288" y="184150"/>
            <a:ext cx="8569325" cy="1779588"/>
          </a:xfrm>
        </p:spPr>
        <p:txBody>
          <a:bodyPr/>
          <a:lstStyle/>
          <a:p>
            <a:pPr eaLnBrk="1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280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9.</a:t>
            </a:r>
            <a:r>
              <a:rPr lang="ru-RU" altLang="ru-RU" sz="2800" i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80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Выступления на заседаниях методических советов, научно-практических конференциях, педагогических чтениях, семинарах, секциях, форумах, радиопередачах (очно) и т.д.</a:t>
            </a:r>
            <a:endParaRPr lang="ru-RU" altLang="ru-RU" sz="2800" i="1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675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468313" y="1700213"/>
            <a:ext cx="7797800" cy="4514850"/>
          </a:xfrm>
        </p:spPr>
        <p:txBody>
          <a:bodyPr/>
          <a:lstStyle/>
          <a:p>
            <a:pPr marL="677863" indent="-677863" eaLnBrk="1">
              <a:buFont typeface="Times New Roman" pitchFamily="18" charset="0"/>
              <a:buNone/>
              <a:tabLst>
                <a:tab pos="679450" algn="l"/>
                <a:tab pos="784225" algn="l"/>
                <a:tab pos="1233488" algn="l"/>
                <a:tab pos="1682750" algn="l"/>
                <a:tab pos="2132013" algn="l"/>
                <a:tab pos="2581275" algn="l"/>
                <a:tab pos="3030538" algn="l"/>
                <a:tab pos="3479800" algn="l"/>
                <a:tab pos="3929063" algn="l"/>
                <a:tab pos="4378325" algn="l"/>
                <a:tab pos="4827588" algn="l"/>
                <a:tab pos="5276850" algn="l"/>
                <a:tab pos="5726113" algn="l"/>
                <a:tab pos="6175375" algn="l"/>
                <a:tab pos="6624638" algn="l"/>
                <a:tab pos="7073900" algn="l"/>
                <a:tab pos="7523163" algn="l"/>
                <a:tab pos="7972425" algn="l"/>
                <a:tab pos="8421688" algn="l"/>
                <a:tab pos="8870950" algn="l"/>
                <a:tab pos="9320213" algn="l"/>
              </a:tabLst>
            </a:pPr>
            <a:endParaRPr lang="ru-RU" altLang="ru-RU" sz="2800" b="1" dirty="0" smtClean="0">
              <a:solidFill>
                <a:srgbClr val="22228B"/>
              </a:solidFill>
              <a:latin typeface="Times New Roman" pitchFamily="18" charset="0"/>
              <a:cs typeface="Times New Roman" pitchFamily="18" charset="0"/>
            </a:endParaRPr>
          </a:p>
          <a:p>
            <a:pPr marL="677863" indent="-677863" eaLnBrk="1">
              <a:buFont typeface="Times New Roman" pitchFamily="18" charset="0"/>
              <a:buNone/>
              <a:tabLst>
                <a:tab pos="679450" algn="l"/>
                <a:tab pos="784225" algn="l"/>
                <a:tab pos="1233488" algn="l"/>
                <a:tab pos="1682750" algn="l"/>
                <a:tab pos="2132013" algn="l"/>
                <a:tab pos="2581275" algn="l"/>
                <a:tab pos="3030538" algn="l"/>
                <a:tab pos="3479800" algn="l"/>
                <a:tab pos="3929063" algn="l"/>
                <a:tab pos="4378325" algn="l"/>
                <a:tab pos="4827588" algn="l"/>
                <a:tab pos="5276850" algn="l"/>
                <a:tab pos="5726113" algn="l"/>
                <a:tab pos="6175375" algn="l"/>
                <a:tab pos="6624638" algn="l"/>
                <a:tab pos="7073900" algn="l"/>
                <a:tab pos="7523163" algn="l"/>
                <a:tab pos="7972425" algn="l"/>
                <a:tab pos="8421688" algn="l"/>
                <a:tab pos="8870950" algn="l"/>
                <a:tab pos="9320213" algn="l"/>
              </a:tabLst>
            </a:pPr>
            <a:r>
              <a:rPr lang="ru-RU" altLang="ru-RU" sz="2800" b="1" dirty="0" smtClean="0">
                <a:solidFill>
                  <a:srgbClr val="22228B"/>
                </a:solidFill>
                <a:latin typeface="Times New Roman" pitchFamily="18" charset="0"/>
                <a:cs typeface="Times New Roman" pitchFamily="18" charset="0"/>
              </a:rPr>
              <a:t>Республиканский уровень – 1 </a:t>
            </a:r>
          </a:p>
          <a:p>
            <a:pPr marL="677863" indent="-677863" eaLnBrk="1">
              <a:buFont typeface="Times New Roman" pitchFamily="18" charset="0"/>
              <a:buNone/>
              <a:tabLst>
                <a:tab pos="679450" algn="l"/>
                <a:tab pos="784225" algn="l"/>
                <a:tab pos="1233488" algn="l"/>
                <a:tab pos="1682750" algn="l"/>
                <a:tab pos="2132013" algn="l"/>
                <a:tab pos="2581275" algn="l"/>
                <a:tab pos="3030538" algn="l"/>
                <a:tab pos="3479800" algn="l"/>
                <a:tab pos="3929063" algn="l"/>
                <a:tab pos="4378325" algn="l"/>
                <a:tab pos="4827588" algn="l"/>
                <a:tab pos="5276850" algn="l"/>
                <a:tab pos="5726113" algn="l"/>
                <a:tab pos="6175375" algn="l"/>
                <a:tab pos="6624638" algn="l"/>
                <a:tab pos="7073900" algn="l"/>
                <a:tab pos="7523163" algn="l"/>
                <a:tab pos="7972425" algn="l"/>
                <a:tab pos="8421688" algn="l"/>
                <a:tab pos="8870950" algn="l"/>
                <a:tab pos="9320213" algn="l"/>
              </a:tabLst>
            </a:pPr>
            <a:endParaRPr lang="ru-RU" altLang="ru-RU" sz="2800" b="1" dirty="0" smtClean="0">
              <a:solidFill>
                <a:srgbClr val="B80047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41" r="5162" b="29145"/>
          <a:stretch/>
        </p:blipFill>
        <p:spPr>
          <a:xfrm>
            <a:off x="5364088" y="1963738"/>
            <a:ext cx="3312369" cy="4871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366959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Заголовок 1"/>
          <p:cNvSpPr>
            <a:spLocks noGrp="1"/>
          </p:cNvSpPr>
          <p:nvPr>
            <p:ph type="title"/>
          </p:nvPr>
        </p:nvSpPr>
        <p:spPr>
          <a:xfrm>
            <a:off x="671513" y="139700"/>
            <a:ext cx="7789862" cy="1560513"/>
          </a:xfrm>
        </p:spPr>
        <p:txBody>
          <a:bodyPr/>
          <a:lstStyle/>
          <a:p>
            <a:r>
              <a:rPr lang="ru-RU" altLang="ru-RU" sz="280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10. Проведение открытых уроков,</a:t>
            </a:r>
            <a:br>
              <a:rPr lang="ru-RU" altLang="ru-RU" sz="280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80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мастер-классов, мероприятий (очно)</a:t>
            </a:r>
          </a:p>
        </p:txBody>
      </p:sp>
      <p:sp>
        <p:nvSpPr>
          <p:cNvPr id="29699" name="Объект 2"/>
          <p:cNvSpPr>
            <a:spLocks noGrp="1"/>
          </p:cNvSpPr>
          <p:nvPr>
            <p:ph idx="1"/>
          </p:nvPr>
        </p:nvSpPr>
        <p:spPr>
          <a:xfrm>
            <a:off x="1691680" y="1268760"/>
            <a:ext cx="8388350" cy="1223963"/>
          </a:xfrm>
        </p:spPr>
        <p:txBody>
          <a:bodyPr/>
          <a:lstStyle/>
          <a:p>
            <a:pPr marL="677863" indent="-677863">
              <a:buFont typeface="Times New Roman" pitchFamily="18" charset="0"/>
              <a:buNone/>
              <a:tabLst>
                <a:tab pos="679450" algn="l"/>
                <a:tab pos="784225" algn="l"/>
                <a:tab pos="1233488" algn="l"/>
                <a:tab pos="1682750" algn="l"/>
                <a:tab pos="2132013" algn="l"/>
                <a:tab pos="2581275" algn="l"/>
                <a:tab pos="3030538" algn="l"/>
                <a:tab pos="3479800" algn="l"/>
                <a:tab pos="3929063" algn="l"/>
                <a:tab pos="4378325" algn="l"/>
                <a:tab pos="4827588" algn="l"/>
                <a:tab pos="5276850" algn="l"/>
                <a:tab pos="5726113" algn="l"/>
                <a:tab pos="6175375" algn="l"/>
                <a:tab pos="6624638" algn="l"/>
                <a:tab pos="7073900" algn="l"/>
                <a:tab pos="7523163" algn="l"/>
                <a:tab pos="7972425" algn="l"/>
                <a:tab pos="8421688" algn="l"/>
                <a:tab pos="8870950" algn="l"/>
                <a:tab pos="9320213" algn="l"/>
              </a:tabLst>
            </a:pPr>
            <a:r>
              <a:rPr lang="ru-RU" altLang="ru-RU" sz="2800" b="1" dirty="0" smtClean="0">
                <a:solidFill>
                  <a:srgbClr val="22228B"/>
                </a:solidFill>
                <a:latin typeface="Times New Roman" pitchFamily="18" charset="0"/>
                <a:cs typeface="Times New Roman" pitchFamily="18" charset="0"/>
              </a:rPr>
              <a:t>Образовательная организация – 2 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513" y="1761108"/>
            <a:ext cx="3597271" cy="508489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1710757"/>
            <a:ext cx="3648836" cy="515778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>
                <a:solidFill>
                  <a:srgbClr val="C00000"/>
                </a:solidFill>
              </a:rPr>
              <a:t>11.Наставничество</a:t>
            </a: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000" smtClean="0">
                <a:solidFill>
                  <a:srgbClr val="C00000"/>
                </a:solidFill>
              </a:rPr>
              <a:t>12. Эксперная деятельность</a:t>
            </a:r>
          </a:p>
        </p:txBody>
      </p:sp>
      <p:sp>
        <p:nvSpPr>
          <p:cNvPr id="57347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357188" y="184150"/>
            <a:ext cx="8607425" cy="1435100"/>
          </a:xfrm>
        </p:spPr>
        <p:txBody>
          <a:bodyPr/>
          <a:lstStyle/>
          <a:p>
            <a:pPr algn="l" eaLnBrk="1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280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13. Общественно-педагогическая активность педагога: участие в работе педагогических  сообществ, комиссий, в жюри конкурсов</a:t>
            </a:r>
            <a:endParaRPr lang="ru-RU" altLang="ru-RU" sz="2800" i="1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8371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671513" y="1906588"/>
            <a:ext cx="8186737" cy="4514850"/>
          </a:xfrm>
        </p:spPr>
        <p:txBody>
          <a:bodyPr/>
          <a:lstStyle/>
          <a:p>
            <a:pPr marL="677863" indent="-677863" eaLnBrk="1">
              <a:buClrTx/>
              <a:buSzTx/>
              <a:buFontTx/>
              <a:buNone/>
              <a:tabLst>
                <a:tab pos="677863" algn="l"/>
                <a:tab pos="782638" algn="l"/>
                <a:tab pos="1231900" algn="l"/>
                <a:tab pos="1681163" algn="l"/>
                <a:tab pos="2130425" algn="l"/>
                <a:tab pos="2579688" algn="l"/>
                <a:tab pos="3028950" algn="l"/>
                <a:tab pos="3478213" algn="l"/>
                <a:tab pos="3927475" algn="l"/>
                <a:tab pos="4376738" algn="l"/>
                <a:tab pos="4826000" algn="l"/>
                <a:tab pos="5275263" algn="l"/>
                <a:tab pos="5724525" algn="l"/>
                <a:tab pos="6173788" algn="l"/>
                <a:tab pos="6623050" algn="l"/>
                <a:tab pos="7072313" algn="l"/>
                <a:tab pos="7521575" algn="l"/>
                <a:tab pos="7970838" algn="l"/>
                <a:tab pos="8420100" algn="l"/>
                <a:tab pos="8869363" algn="l"/>
                <a:tab pos="9318625" algn="l"/>
              </a:tabLst>
            </a:pPr>
            <a:endParaRPr lang="ru-RU" altLang="ru-RU" sz="28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-13" b="29000"/>
          <a:stretch/>
        </p:blipFill>
        <p:spPr>
          <a:xfrm>
            <a:off x="5220072" y="1615929"/>
            <a:ext cx="3527986" cy="542254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513" y="1615929"/>
            <a:ext cx="3816424" cy="5394679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357188" y="184150"/>
            <a:ext cx="8607425" cy="1435100"/>
          </a:xfrm>
        </p:spPr>
        <p:txBody>
          <a:bodyPr/>
          <a:lstStyle/>
          <a:p>
            <a:pPr algn="l" eaLnBrk="1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280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13. Общественно-педагогическая активность педагога: участие в работе педагогических  сообществ, комиссий, в жюри конкурсов</a:t>
            </a:r>
            <a:endParaRPr lang="ru-RU" altLang="ru-RU" sz="2800" i="1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8371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671513" y="1906588"/>
            <a:ext cx="8186737" cy="4514850"/>
          </a:xfrm>
        </p:spPr>
        <p:txBody>
          <a:bodyPr/>
          <a:lstStyle/>
          <a:p>
            <a:pPr marL="677863" indent="-677863" eaLnBrk="1">
              <a:buClrTx/>
              <a:buSzTx/>
              <a:buFontTx/>
              <a:buNone/>
              <a:tabLst>
                <a:tab pos="677863" algn="l"/>
                <a:tab pos="782638" algn="l"/>
                <a:tab pos="1231900" algn="l"/>
                <a:tab pos="1681163" algn="l"/>
                <a:tab pos="2130425" algn="l"/>
                <a:tab pos="2579688" algn="l"/>
                <a:tab pos="3028950" algn="l"/>
                <a:tab pos="3478213" algn="l"/>
                <a:tab pos="3927475" algn="l"/>
                <a:tab pos="4376738" algn="l"/>
                <a:tab pos="4826000" algn="l"/>
                <a:tab pos="5275263" algn="l"/>
                <a:tab pos="5724525" algn="l"/>
                <a:tab pos="6173788" algn="l"/>
                <a:tab pos="6623050" algn="l"/>
                <a:tab pos="7072313" algn="l"/>
                <a:tab pos="7521575" algn="l"/>
                <a:tab pos="7970838" algn="l"/>
                <a:tab pos="8420100" algn="l"/>
                <a:tab pos="8869363" algn="l"/>
                <a:tab pos="9318625" algn="l"/>
              </a:tabLst>
            </a:pPr>
            <a:endParaRPr lang="ru-RU" altLang="ru-RU" sz="28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1" r="5201" b="8002"/>
          <a:stretch/>
        </p:blipFill>
        <p:spPr>
          <a:xfrm>
            <a:off x="2987824" y="1548766"/>
            <a:ext cx="3880201" cy="5230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891597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671513" y="184150"/>
            <a:ext cx="7797800" cy="1779588"/>
          </a:xfrm>
        </p:spPr>
        <p:txBody>
          <a:bodyPr/>
          <a:lstStyle/>
          <a:p>
            <a:pPr eaLnBrk="1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320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14. Участие педагога в профессиональных конкурсах</a:t>
            </a:r>
          </a:p>
        </p:txBody>
      </p:sp>
      <p:sp>
        <p:nvSpPr>
          <p:cNvPr id="60419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671513" y="1906588"/>
            <a:ext cx="8472487" cy="4514850"/>
          </a:xfrm>
        </p:spPr>
        <p:txBody>
          <a:bodyPr/>
          <a:lstStyle/>
          <a:p>
            <a:pPr marL="677863" indent="-677863" eaLnBrk="1">
              <a:buNone/>
              <a:tabLst>
                <a:tab pos="677863" algn="l"/>
                <a:tab pos="782638" algn="l"/>
                <a:tab pos="1231900" algn="l"/>
                <a:tab pos="1681163" algn="l"/>
                <a:tab pos="2130425" algn="l"/>
                <a:tab pos="2579688" algn="l"/>
                <a:tab pos="3028950" algn="l"/>
                <a:tab pos="3478213" algn="l"/>
                <a:tab pos="3927475" algn="l"/>
                <a:tab pos="4376738" algn="l"/>
                <a:tab pos="4826000" algn="l"/>
                <a:tab pos="5275263" algn="l"/>
                <a:tab pos="5724525" algn="l"/>
                <a:tab pos="6173788" algn="l"/>
                <a:tab pos="6623050" algn="l"/>
                <a:tab pos="7072313" algn="l"/>
                <a:tab pos="7521575" algn="l"/>
                <a:tab pos="7970838" algn="l"/>
                <a:tab pos="8420100" algn="l"/>
                <a:tab pos="8869363" algn="l"/>
                <a:tab pos="9318625" algn="l"/>
              </a:tabLst>
            </a:pPr>
            <a:endParaRPr lang="ru-RU" altLang="ru-RU" sz="2400" b="1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9431" y="1533435"/>
            <a:ext cx="3721964" cy="5261156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671513" y="184150"/>
            <a:ext cx="7797800" cy="1779588"/>
          </a:xfrm>
        </p:spPr>
        <p:txBody>
          <a:bodyPr/>
          <a:lstStyle/>
          <a:p>
            <a:pPr eaLnBrk="1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320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14. Участие педагога в профессиональных конкурсах</a:t>
            </a:r>
          </a:p>
        </p:txBody>
      </p:sp>
      <p:sp>
        <p:nvSpPr>
          <p:cNvPr id="60419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671513" y="1906588"/>
            <a:ext cx="8472487" cy="4514850"/>
          </a:xfrm>
        </p:spPr>
        <p:txBody>
          <a:bodyPr/>
          <a:lstStyle/>
          <a:p>
            <a:pPr marL="677863" indent="-677863" eaLnBrk="1">
              <a:buNone/>
              <a:tabLst>
                <a:tab pos="677863" algn="l"/>
                <a:tab pos="782638" algn="l"/>
                <a:tab pos="1231900" algn="l"/>
                <a:tab pos="1681163" algn="l"/>
                <a:tab pos="2130425" algn="l"/>
                <a:tab pos="2579688" algn="l"/>
                <a:tab pos="3028950" algn="l"/>
                <a:tab pos="3478213" algn="l"/>
                <a:tab pos="3927475" algn="l"/>
                <a:tab pos="4376738" algn="l"/>
                <a:tab pos="4826000" algn="l"/>
                <a:tab pos="5275263" algn="l"/>
                <a:tab pos="5724525" algn="l"/>
                <a:tab pos="6173788" algn="l"/>
                <a:tab pos="6623050" algn="l"/>
                <a:tab pos="7072313" algn="l"/>
                <a:tab pos="7521575" algn="l"/>
                <a:tab pos="7970838" algn="l"/>
                <a:tab pos="8420100" algn="l"/>
                <a:tab pos="8869363" algn="l"/>
                <a:tab pos="9318625" algn="l"/>
              </a:tabLst>
            </a:pPr>
            <a:endParaRPr lang="ru-RU" altLang="ru-RU" sz="2400" b="1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6951" r="2261" b="31100"/>
          <a:stretch/>
        </p:blipFill>
        <p:spPr>
          <a:xfrm>
            <a:off x="395536" y="1700807"/>
            <a:ext cx="3744416" cy="5138361"/>
          </a:xfrm>
          <a:prstGeom prst="rect">
            <a:avLst/>
          </a:prstGeom>
        </p:spPr>
      </p:pic>
      <p:pic>
        <p:nvPicPr>
          <p:cNvPr id="6" name="Picture 3" descr="C:\Documents and Settings\Пользователь\Рабочий стол\аттест\iMGfOVYFEbk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64088" y="1700807"/>
            <a:ext cx="3779912" cy="519518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1561258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323528" y="404664"/>
            <a:ext cx="3960440" cy="2880320"/>
          </a:xfrm>
          <a:solidFill>
            <a:srgbClr val="CCCCFF"/>
          </a:solidFill>
        </p:spPr>
        <p:txBody>
          <a:bodyPr lIns="90000" tIns="46800" rIns="90000" bIns="46800"/>
          <a:lstStyle/>
          <a:p>
            <a:pPr eaLnBrk="1">
              <a:spcBef>
                <a:spcPts val="8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3. Реализация программ углубленного изучения предмета, профильного обучения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12685"/>
            <a:ext cx="4851639" cy="6858000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671513" y="184150"/>
            <a:ext cx="7797800" cy="1779588"/>
          </a:xfrm>
        </p:spPr>
        <p:txBody>
          <a:bodyPr/>
          <a:lstStyle/>
          <a:p>
            <a:pPr eaLnBrk="1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15. Награды и поощрения</a:t>
            </a:r>
            <a:endParaRPr lang="ru-RU" altLang="ru-RU" sz="2800" i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2467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671513" y="1906588"/>
            <a:ext cx="8258175" cy="4514850"/>
          </a:xfrm>
        </p:spPr>
        <p:txBody>
          <a:bodyPr/>
          <a:lstStyle/>
          <a:p>
            <a:pPr marL="677863" indent="-677863" eaLnBrk="1">
              <a:buNone/>
              <a:tabLst>
                <a:tab pos="677863" algn="l"/>
                <a:tab pos="782638" algn="l"/>
                <a:tab pos="1231900" algn="l"/>
                <a:tab pos="1681163" algn="l"/>
                <a:tab pos="2130425" algn="l"/>
                <a:tab pos="2579688" algn="l"/>
                <a:tab pos="3028950" algn="l"/>
                <a:tab pos="3478213" algn="l"/>
                <a:tab pos="3927475" algn="l"/>
                <a:tab pos="4376738" algn="l"/>
                <a:tab pos="4826000" algn="l"/>
                <a:tab pos="5275263" algn="l"/>
                <a:tab pos="5724525" algn="l"/>
                <a:tab pos="6173788" algn="l"/>
                <a:tab pos="6623050" algn="l"/>
                <a:tab pos="7072313" algn="l"/>
                <a:tab pos="7521575" algn="l"/>
                <a:tab pos="7970838" algn="l"/>
                <a:tab pos="8420100" algn="l"/>
                <a:tab pos="8869363" algn="l"/>
                <a:tab pos="9318625" algn="l"/>
              </a:tabLst>
            </a:pPr>
            <a:endParaRPr lang="ru-RU" altLang="ru-RU" sz="1600" b="1" dirty="0" smtClean="0">
              <a:solidFill>
                <a:srgbClr val="28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Объект 1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811" b="2156"/>
          <a:stretch/>
        </p:blipFill>
        <p:spPr>
          <a:xfrm>
            <a:off x="5148064" y="1489521"/>
            <a:ext cx="3659335" cy="5293203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0" t="5900" r="6601" b="4851"/>
          <a:stretch/>
        </p:blipFill>
        <p:spPr>
          <a:xfrm>
            <a:off x="827584" y="1448166"/>
            <a:ext cx="3973016" cy="5360418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720725" y="184150"/>
            <a:ext cx="7748588" cy="1435100"/>
          </a:xfrm>
        </p:spPr>
        <p:txBody>
          <a:bodyPr/>
          <a:lstStyle/>
          <a:p>
            <a:pPr eaLnBrk="1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2800" dirty="0" smtClean="0">
                <a:solidFill>
                  <a:srgbClr val="C00000"/>
                </a:solidFill>
              </a:rPr>
              <a:t>4</a:t>
            </a:r>
            <a:r>
              <a:rPr lang="ru-RU" altLang="ru-RU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 Результаты участия в инновационной (экспериментальной) деятельности</a:t>
            </a:r>
            <a:endParaRPr lang="ru-RU" altLang="ru-RU" sz="2800" i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507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1000125" y="1700213"/>
            <a:ext cx="7840663" cy="4729162"/>
          </a:xfrm>
        </p:spPr>
        <p:txBody>
          <a:bodyPr/>
          <a:lstStyle/>
          <a:p>
            <a:pPr marL="677863" indent="-677863" eaLnBrk="1">
              <a:buClrTx/>
              <a:buSzTx/>
              <a:buFontTx/>
              <a:buNone/>
              <a:tabLst>
                <a:tab pos="677863" algn="l"/>
                <a:tab pos="782638" algn="l"/>
                <a:tab pos="1231900" algn="l"/>
                <a:tab pos="1681163" algn="l"/>
                <a:tab pos="2130425" algn="l"/>
                <a:tab pos="2579688" algn="l"/>
                <a:tab pos="3028950" algn="l"/>
                <a:tab pos="3478213" algn="l"/>
                <a:tab pos="3927475" algn="l"/>
                <a:tab pos="4376738" algn="l"/>
                <a:tab pos="4826000" algn="l"/>
                <a:tab pos="5275263" algn="l"/>
                <a:tab pos="5724525" algn="l"/>
                <a:tab pos="6173788" algn="l"/>
                <a:tab pos="6623050" algn="l"/>
                <a:tab pos="7072313" algn="l"/>
                <a:tab pos="7521575" algn="l"/>
                <a:tab pos="7970838" algn="l"/>
                <a:tab pos="8420100" algn="l"/>
                <a:tab pos="8869363" algn="l"/>
                <a:tab pos="9318625" algn="l"/>
              </a:tabLst>
            </a:pPr>
            <a:endParaRPr lang="ru-RU" altLang="ru-RU" sz="2800" b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755576" y="91135"/>
            <a:ext cx="7750175" cy="926554"/>
          </a:xfrm>
        </p:spPr>
        <p:txBody>
          <a:bodyPr/>
          <a:lstStyle/>
          <a:p>
            <a:pPr eaLnBrk="1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5. Результаты участия обучающихся во  Всероссийской предметной олимпиаде</a:t>
            </a:r>
          </a:p>
        </p:txBody>
      </p:sp>
      <p:sp>
        <p:nvSpPr>
          <p:cNvPr id="9219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1547664" y="944614"/>
            <a:ext cx="8496943" cy="829267"/>
          </a:xfrm>
        </p:spPr>
        <p:txBody>
          <a:bodyPr/>
          <a:lstStyle/>
          <a:p>
            <a:pPr algn="just" eaLnBrk="1">
              <a:buFont typeface="Times New Roman" pitchFamily="18" charset="0"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2800" b="1" dirty="0" smtClean="0">
                <a:solidFill>
                  <a:srgbClr val="22228B"/>
                </a:solidFill>
                <a:latin typeface="Times New Roman" pitchFamily="18" charset="0"/>
                <a:cs typeface="Times New Roman" pitchFamily="18" charset="0"/>
              </a:rPr>
              <a:t>Муниципальный уровень:</a:t>
            </a:r>
            <a:endParaRPr lang="ru-RU" altLang="ru-RU" sz="2800" dirty="0" smtClean="0">
              <a:solidFill>
                <a:srgbClr val="22228B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 eaLnBrk="1">
              <a:buFont typeface="Times New Roman" pitchFamily="18" charset="0"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2800" dirty="0" smtClean="0">
                <a:solidFill>
                  <a:srgbClr val="22228B"/>
                </a:solidFill>
                <a:latin typeface="Times New Roman" pitchFamily="18" charset="0"/>
                <a:cs typeface="Times New Roman" pitchFamily="18" charset="0"/>
              </a:rPr>
              <a:t>Победы и призовые места - 30 </a:t>
            </a:r>
          </a:p>
          <a:p>
            <a:pPr eaLnBrk="1">
              <a:buFont typeface="Times New Roman" pitchFamily="18" charset="0"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altLang="ru-RU" sz="2800" dirty="0" smtClean="0">
              <a:solidFill>
                <a:srgbClr val="22228B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>
              <a:buFont typeface="Times New Roman" pitchFamily="18" charset="0"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altLang="ru-RU" sz="2800" dirty="0" smtClean="0">
              <a:solidFill>
                <a:srgbClr val="22228B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>
              <a:buFont typeface="Times New Roman" pitchFamily="18" charset="0"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altLang="ru-RU" sz="2800" b="1" dirty="0" smtClean="0">
              <a:solidFill>
                <a:srgbClr val="22228B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>
              <a:buFont typeface="Times New Roman" pitchFamily="18" charset="0"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2800" b="1" dirty="0" smtClean="0">
                <a:solidFill>
                  <a:srgbClr val="22228B"/>
                </a:solidFill>
                <a:latin typeface="Times New Roman" pitchFamily="18" charset="0"/>
                <a:cs typeface="Times New Roman" pitchFamily="18" charset="0"/>
              </a:rPr>
              <a:t>		</a:t>
            </a:r>
            <a:endParaRPr lang="ru-RU" altLang="ru-RU" sz="2800" i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>
              <a:buFont typeface="Times New Roman" pitchFamily="18" charset="0"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altLang="ru-RU" sz="2800" i="1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795" y="1724435"/>
            <a:ext cx="3799700" cy="537103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1730369"/>
            <a:ext cx="4067943" cy="5750212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720725" y="139700"/>
            <a:ext cx="7750175" cy="1479550"/>
          </a:xfrm>
        </p:spPr>
        <p:txBody>
          <a:bodyPr/>
          <a:lstStyle/>
          <a:p>
            <a:pPr eaLnBrk="1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5. Результаты участия обучающихся во  Всероссийской предметной олимпиаде</a:t>
            </a:r>
          </a:p>
        </p:txBody>
      </p:sp>
      <p:sp>
        <p:nvSpPr>
          <p:cNvPr id="24579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841375" y="1773238"/>
            <a:ext cx="7802563" cy="4684712"/>
          </a:xfrm>
        </p:spPr>
        <p:txBody>
          <a:bodyPr/>
          <a:lstStyle/>
          <a:p>
            <a:pPr eaLnBrk="1">
              <a:buFont typeface="Times New Roman" pitchFamily="18" charset="0"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altLang="ru-RU" sz="2800" i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>
              <a:buFont typeface="Times New Roman" pitchFamily="18" charset="0"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altLang="ru-RU" sz="2800" i="1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093" y="1773238"/>
            <a:ext cx="3616812" cy="501317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7126" y="1773238"/>
            <a:ext cx="3616812" cy="5013176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5. Результаты участия обучающихся во  Всероссийской предметной олимпиаде</a:t>
            </a:r>
            <a:endParaRPr lang="ru-RU" sz="28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90" y="1608952"/>
            <a:ext cx="3826702" cy="530410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1629083"/>
            <a:ext cx="3834344" cy="53146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5. Результаты участия обучающихся во  Всероссийской предметной олимпиаде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958" y="1916832"/>
            <a:ext cx="3251562" cy="4506912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4321" y="1807716"/>
            <a:ext cx="3409008" cy="472514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Тема Office">
  <a:themeElements>
    <a:clrScheme name="Тема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Тема Office">
      <a:majorFont>
        <a:latin typeface="Arial"/>
        <a:ea typeface="Lucida Sans Unicode"/>
        <a:cs typeface="Lucida Sans Unicode"/>
      </a:majorFont>
      <a:minorFont>
        <a:latin typeface="Arial"/>
        <a:ea typeface="Lucida Sans Unicode"/>
        <a:cs typeface="Lucida Sans Unicode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altLang="ru-RU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MS Gothic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altLang="ru-RU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MS Gothic" charset="-128"/>
          </a:defRPr>
        </a:defPPr>
      </a:lstStyle>
    </a:lnDef>
  </a:objectDefaults>
  <a:extraClrSchemeLst>
    <a:extraClrScheme>
      <a:clrScheme name="Тема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1496</TotalTime>
  <Words>480</Words>
  <Application>Microsoft Office PowerPoint</Application>
  <PresentationFormat>Экран (4:3)</PresentationFormat>
  <Paragraphs>68</Paragraphs>
  <Slides>40</Slides>
  <Notes>18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40</vt:i4>
      </vt:variant>
    </vt:vector>
  </HeadingPairs>
  <TitlesOfParts>
    <vt:vector size="46" baseType="lpstr">
      <vt:lpstr>Arial</vt:lpstr>
      <vt:lpstr>Calibri</vt:lpstr>
      <vt:lpstr>Lucida Sans Unicode</vt:lpstr>
      <vt:lpstr>Times New Roman</vt:lpstr>
      <vt:lpstr>Тема Office</vt:lpstr>
      <vt:lpstr>1_Тема Office</vt:lpstr>
      <vt:lpstr>Министерство образования РМ   Портфолио  Видманкиной Татьяны Николаевны,  учителя МОУ «СОШ №30» г.о.Саранск </vt:lpstr>
      <vt:lpstr>1. Стабильные положительные результаты (положительная динамика) освоения обучающимися образовательных программ по итогам мониторингов, проводимых организацией</vt:lpstr>
      <vt:lpstr>2. Положительные результаты освоения обучающимися образовательных программ по  итогам внешнего  мониторинга системы образования</vt:lpstr>
      <vt:lpstr>3. Реализация программ углубленного изучения предмета, профильного обучения</vt:lpstr>
      <vt:lpstr>4. Результаты участия в инновационной (экспериментальной) деятельности</vt:lpstr>
      <vt:lpstr>5. Результаты участия обучающихся во  Всероссийской предметной олимпиаде</vt:lpstr>
      <vt:lpstr>5. Результаты участия обучающихся во  Всероссийской предметной олимпиаде</vt:lpstr>
      <vt:lpstr>5. Результаты участия обучающихся во  Всероссийской предметной олимпиаде</vt:lpstr>
      <vt:lpstr>5. Результаты участия обучающихся во  Всероссийской предметной олимпиаде</vt:lpstr>
      <vt:lpstr>5. Результаты участия обучающихся во  Всероссийской предметной олимпиаде</vt:lpstr>
      <vt:lpstr>5. Результаты участия обучающихся во  Всероссийской предметной олимпиаде</vt:lpstr>
      <vt:lpstr>5. Результаты участия обучающихся во  Всероссийской предметной олимпиаде</vt:lpstr>
      <vt:lpstr>5. Результаты участия обучающихся во  Всероссийской предметной олимпиаде</vt:lpstr>
      <vt:lpstr>5. Результаты участия обучающихся во  Всероссийской предметной олимпиаде</vt:lpstr>
      <vt:lpstr>5. Результаты участия обучающихся во  Всероссийской предметной олимпиаде</vt:lpstr>
      <vt:lpstr>5. Результаты участия обучающихся во  Всероссийской предметной олимпиаде</vt:lpstr>
      <vt:lpstr>5. Результаты участия обучающихся во  Всероссийской предметной олимпиаде</vt:lpstr>
      <vt:lpstr>5. Результаты участия обучающихся во  Всероссийской предметной олимпиаде</vt:lpstr>
      <vt:lpstr>5. Результаты участия обучающихся во  Всероссийской предметной олимпиаде</vt:lpstr>
      <vt:lpstr>5. Результаты участия обучающихся во  Всероссийской предметной олимпиаде</vt:lpstr>
      <vt:lpstr>5. Результаты участия обучающихся во  Всероссийской предметной олимпиаде</vt:lpstr>
      <vt:lpstr>6. Позитивные результаты внеурочной деятельности обучающихся  по учебным предметам</vt:lpstr>
      <vt:lpstr>6. Позитивные результаты внеурочной деятельности обучающихся  по учебным предметам</vt:lpstr>
      <vt:lpstr>6. Позитивные результаты внеурочной деятельности обучающихся  по учебным предметам</vt:lpstr>
      <vt:lpstr>6.Позитивные результаты внеурочной деятельности обучающихся  по учебным предметам</vt:lpstr>
      <vt:lpstr>6. Позитивные результаты внеурочной деятельности обучающихся  по учебным предметам</vt:lpstr>
      <vt:lpstr>Презентация PowerPoint</vt:lpstr>
      <vt:lpstr>6. Позитивные результаты внеурочной деятельности обучающихся  по учебным предметам</vt:lpstr>
      <vt:lpstr>7. Наличие публикаций</vt:lpstr>
      <vt:lpstr>8. Наличие авторских  программ , методических пособий</vt:lpstr>
      <vt:lpstr>9. Выступления на заседаниях методических советов, научно-практических конференциях, педагогических чтениях, семинарах, секциях, форумах, радиопередачах (очно) и т.д.</vt:lpstr>
      <vt:lpstr>9. Выступления на заседаниях методических советов, научно-практических конференциях, педагогических чтениях, семинарах, секциях, форумах, радиопередачах (очно) и т.д.</vt:lpstr>
      <vt:lpstr>10. Проведение открытых уроков,  мастер-классов, мероприятий (очно)</vt:lpstr>
      <vt:lpstr>11.Наставничество</vt:lpstr>
      <vt:lpstr>12. Эксперная деятельность</vt:lpstr>
      <vt:lpstr>13. Общественно-педагогическая активность педагога: участие в работе педагогических  сообществ, комиссий, в жюри конкурсов</vt:lpstr>
      <vt:lpstr>13. Общественно-педагогическая активность педагога: участие в работе педагогических  сообществ, комиссий, в жюри конкурсов</vt:lpstr>
      <vt:lpstr>14. Участие педагога в профессиональных конкурсах</vt:lpstr>
      <vt:lpstr>14. Участие педагога в профессиональных конкурсах</vt:lpstr>
      <vt:lpstr>15. Награды и поощрения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Министерство образования РМ   Портфолио  Видманкиной Татьяны Николаевны,  учителя МОУ «СОШ №30» г.о.Саранск </dc:title>
  <cp:lastModifiedBy>RePack by Diakov</cp:lastModifiedBy>
  <cp:revision>40</cp:revision>
  <dcterms:modified xsi:type="dcterms:W3CDTF">2025-02-24T15:29:57Z</dcterms:modified>
</cp:coreProperties>
</file>