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7"/>
  </p:notesMasterIdLst>
  <p:sldIdLst>
    <p:sldId id="256" r:id="rId2"/>
    <p:sldId id="258" r:id="rId3"/>
    <p:sldId id="274" r:id="rId4"/>
    <p:sldId id="275" r:id="rId5"/>
    <p:sldId id="259" r:id="rId6"/>
    <p:sldId id="283" r:id="rId7"/>
    <p:sldId id="284" r:id="rId8"/>
    <p:sldId id="264" r:id="rId9"/>
    <p:sldId id="260" r:id="rId10"/>
    <p:sldId id="287" r:id="rId11"/>
    <p:sldId id="286" r:id="rId12"/>
    <p:sldId id="285" r:id="rId13"/>
    <p:sldId id="277" r:id="rId14"/>
    <p:sldId id="288" r:id="rId15"/>
    <p:sldId id="267" r:id="rId16"/>
    <p:sldId id="289" r:id="rId17"/>
    <p:sldId id="268" r:id="rId18"/>
    <p:sldId id="290" r:id="rId19"/>
    <p:sldId id="278" r:id="rId20"/>
    <p:sldId id="279" r:id="rId21"/>
    <p:sldId id="280" r:id="rId22"/>
    <p:sldId id="281" r:id="rId23"/>
    <p:sldId id="271" r:id="rId24"/>
    <p:sldId id="272" r:id="rId25"/>
    <p:sldId id="292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B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32" y="1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25608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27657" name="Rectangle 8"/>
          <p:cNvSpPr>
            <a:spLocks noGrp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615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675" name="Rectangle 2"/>
          <p:cNvSpPr>
            <a:spLocks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699" name="Rectangle 2"/>
          <p:cNvSpPr>
            <a:spLocks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3" name="Rectangle 2"/>
          <p:cNvSpPr>
            <a:spLocks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747" name="Rectangle 2"/>
          <p:cNvSpPr>
            <a:spLocks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1" name="Rectangle 2"/>
          <p:cNvSpPr>
            <a:spLocks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Lucida Sans Unicode" pitchFamily="32" charset="0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Lucida Sans Unicode" pitchFamily="32" charset="0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Lucida Sans Unicode" pitchFamily="32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Lucida Sans Unicode" pitchFamily="32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Lucida Sans Unicode" pitchFamily="32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Lucida Sans Unicode" pitchFamily="32" charset="0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60363"/>
            <a:ext cx="8208963" cy="3779837"/>
          </a:xfrm>
        </p:spPr>
        <p:txBody>
          <a:bodyPr lIns="90000" tIns="46800" rIns="90000" bIns="46800"/>
          <a:lstStyle/>
          <a:p>
            <a:r>
              <a:rPr lang="ru-RU" altLang="ru-RU" sz="3200" i="1" smtClean="0">
                <a:solidFill>
                  <a:srgbClr val="CC0000"/>
                </a:solidFill>
              </a:rPr>
              <a:t>Министерство образования</a:t>
            </a:r>
            <a:r>
              <a:rPr lang="ru-RU" altLang="ru-RU" sz="4000" i="1" smtClean="0">
                <a:solidFill>
                  <a:srgbClr val="CC0000"/>
                </a:solidFill>
              </a:rPr>
              <a:t> РМ</a:t>
            </a:r>
            <a:br>
              <a:rPr lang="ru-RU" altLang="ru-RU" sz="4000" i="1" smtClean="0">
                <a:solidFill>
                  <a:srgbClr val="CC0000"/>
                </a:solidFill>
              </a:rPr>
            </a:br>
            <a:r>
              <a:rPr lang="ru-RU" altLang="ru-RU" sz="4000" i="1" smtClean="0">
                <a:solidFill>
                  <a:srgbClr val="CC0000"/>
                </a:solidFill>
              </a:rPr>
              <a:t/>
            </a:r>
            <a:br>
              <a:rPr lang="ru-RU" altLang="ru-RU" sz="4000" i="1" smtClean="0">
                <a:solidFill>
                  <a:srgbClr val="CC0000"/>
                </a:solidFill>
              </a:rPr>
            </a:br>
            <a:r>
              <a:rPr lang="ru-RU" altLang="ru-RU" sz="4000" i="1" smtClean="0">
                <a:solidFill>
                  <a:srgbClr val="CC0000"/>
                </a:solidFill>
              </a:rPr>
              <a:t/>
            </a:r>
            <a:br>
              <a:rPr lang="ru-RU" altLang="ru-RU" sz="4000" i="1" smtClean="0">
                <a:solidFill>
                  <a:srgbClr val="CC0000"/>
                </a:solidFill>
              </a:rPr>
            </a:br>
            <a:r>
              <a:rPr lang="ru-RU" altLang="ru-RU" sz="4000" i="1" smtClean="0">
                <a:solidFill>
                  <a:srgbClr val="CC0000"/>
                </a:solidFill>
              </a:rPr>
              <a:t>Портфолио</a:t>
            </a:r>
            <a:r>
              <a:rPr lang="ru-RU" altLang="ru-RU" sz="3200" i="1" smtClean="0">
                <a:solidFill>
                  <a:srgbClr val="000099"/>
                </a:solidFill>
              </a:rPr>
              <a:t> </a:t>
            </a:r>
            <a:r>
              <a:rPr lang="ru-RU" altLang="ru-RU" sz="2800" i="1" smtClean="0">
                <a:solidFill>
                  <a:srgbClr val="000099"/>
                </a:solidFill>
              </a:rPr>
              <a:t/>
            </a:r>
            <a:br>
              <a:rPr lang="ru-RU" altLang="ru-RU" sz="2800" i="1" smtClean="0">
                <a:solidFill>
                  <a:srgbClr val="000099"/>
                </a:solidFill>
              </a:rPr>
            </a:br>
            <a:r>
              <a:rPr lang="ru-RU" altLang="ru-RU" sz="2800" i="1" smtClean="0">
                <a:solidFill>
                  <a:srgbClr val="000099"/>
                </a:solidFill>
              </a:rPr>
              <a:t>Четверговой Анастасии Петровны, </a:t>
            </a:r>
            <a:br>
              <a:rPr lang="ru-RU" altLang="ru-RU" sz="2800" i="1" smtClean="0">
                <a:solidFill>
                  <a:srgbClr val="000099"/>
                </a:solidFill>
              </a:rPr>
            </a:br>
            <a:r>
              <a:rPr lang="ru-RU" altLang="ru-RU" sz="2800" i="1" smtClean="0">
                <a:solidFill>
                  <a:srgbClr val="000099"/>
                </a:solidFill>
              </a:rPr>
              <a:t>учителя МОУ «</a:t>
            </a:r>
            <a:r>
              <a:rPr lang="ru-RU" sz="2800" smtClean="0">
                <a:solidFill>
                  <a:srgbClr val="262699"/>
                </a:solidFill>
              </a:rPr>
              <a:t>Средняя общеобразовательная школа с углубленным изучением</a:t>
            </a:r>
            <a:br>
              <a:rPr lang="ru-RU" sz="2800" smtClean="0">
                <a:solidFill>
                  <a:srgbClr val="262699"/>
                </a:solidFill>
              </a:rPr>
            </a:br>
            <a:r>
              <a:rPr lang="ru-RU" sz="2800" smtClean="0">
                <a:solidFill>
                  <a:srgbClr val="262699"/>
                </a:solidFill>
              </a:rPr>
              <a:t>отдельных предметов № 30</a:t>
            </a:r>
            <a:r>
              <a:rPr lang="ru-RU" altLang="ru-RU" sz="2800" i="1" smtClean="0">
                <a:solidFill>
                  <a:srgbClr val="000099"/>
                </a:solidFill>
              </a:rPr>
              <a:t>» г.о.Саранск</a:t>
            </a:r>
            <a:br>
              <a:rPr lang="ru-RU" altLang="ru-RU" sz="2800" i="1" smtClean="0">
                <a:solidFill>
                  <a:srgbClr val="000099"/>
                </a:solidFill>
              </a:rPr>
            </a:br>
            <a:endParaRPr lang="ru-RU" altLang="ru-RU" sz="2800" i="1" smtClean="0">
              <a:solidFill>
                <a:srgbClr val="000099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57188" y="3644900"/>
            <a:ext cx="8642350" cy="3016250"/>
          </a:xfrm>
        </p:spPr>
        <p:txBody>
          <a:bodyPr lIns="90000" tIns="46800" rIns="90000" bIns="46800"/>
          <a:lstStyle/>
          <a:p>
            <a:pPr marL="0" indent="0" algn="ctr" eaLnBrk="1">
              <a:lnSpc>
                <a:spcPct val="80000"/>
              </a:lnSpc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smtClean="0">
              <a:solidFill>
                <a:srgbClr val="B80047"/>
              </a:solidFill>
              <a:latin typeface="Times New Roman" pitchFamily="16" charset="0"/>
            </a:endParaRPr>
          </a:p>
          <a:p>
            <a:pPr marL="0" indent="0" algn="ctr" eaLnBrk="1">
              <a:lnSpc>
                <a:spcPct val="80000"/>
              </a:lnSpc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smtClean="0">
              <a:solidFill>
                <a:srgbClr val="B80047"/>
              </a:solidFill>
              <a:latin typeface="Times New Roman" pitchFamily="16" charset="0"/>
            </a:endParaRPr>
          </a:p>
          <a:p>
            <a:pPr marL="0" indent="0" eaLnBrk="1">
              <a:lnSpc>
                <a:spcPct val="80000"/>
              </a:lnSpc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smtClean="0">
                <a:solidFill>
                  <a:srgbClr val="B80047"/>
                </a:solidFill>
                <a:latin typeface="Times New Roman" pitchFamily="16" charset="0"/>
              </a:rPr>
              <a:t>Дата рождения: 27.06.1983</a:t>
            </a:r>
          </a:p>
          <a:p>
            <a:pPr marL="0" indent="0" eaLnBrk="1">
              <a:lnSpc>
                <a:spcPct val="80000"/>
              </a:lnSpc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smtClean="0">
                <a:solidFill>
                  <a:srgbClr val="B80047"/>
                </a:solidFill>
                <a:latin typeface="Times New Roman" pitchFamily="16" charset="0"/>
              </a:rPr>
              <a:t>Профессиональное образование: учитель Математики с доп. спец. Информатика, МГПИ  № диплома ВСБ 0450638, дата выдачи 23.06.2005.</a:t>
            </a:r>
          </a:p>
          <a:p>
            <a:pPr marL="0" indent="0" eaLnBrk="1">
              <a:lnSpc>
                <a:spcPct val="80000"/>
              </a:lnSpc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smtClean="0">
                <a:solidFill>
                  <a:srgbClr val="B80047"/>
                </a:solidFill>
                <a:latin typeface="Times New Roman" pitchFamily="16" charset="0"/>
              </a:rPr>
              <a:t>Стаж педагогической работы (по специальности): 14 лет</a:t>
            </a:r>
          </a:p>
          <a:p>
            <a:pPr marL="0" indent="0" eaLnBrk="1">
              <a:lnSpc>
                <a:spcPct val="80000"/>
              </a:lnSpc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smtClean="0">
                <a:solidFill>
                  <a:srgbClr val="B80047"/>
                </a:solidFill>
                <a:latin typeface="Times New Roman" pitchFamily="16" charset="0"/>
              </a:rPr>
              <a:t>Общий трудовой стаж: 14 лет</a:t>
            </a:r>
          </a:p>
          <a:p>
            <a:pPr marL="0" indent="0" eaLnBrk="1">
              <a:lnSpc>
                <a:spcPct val="80000"/>
              </a:lnSpc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smtClean="0">
                <a:solidFill>
                  <a:srgbClr val="B80047"/>
                </a:solidFill>
                <a:latin typeface="Times New Roman" pitchFamily="16" charset="0"/>
              </a:rPr>
              <a:t>Наличие квалификационной категории: первая</a:t>
            </a:r>
            <a:r>
              <a:rPr lang="ru-RU" altLang="ru-RU" sz="2000" b="1" smtClean="0">
                <a:solidFill>
                  <a:srgbClr val="FF0000"/>
                </a:solidFill>
                <a:latin typeface="Times New Roman" pitchFamily="16" charset="0"/>
              </a:rPr>
              <a:t>,25.03.2015, приказ МО РМ от  </a:t>
            </a:r>
            <a:r>
              <a:rPr lang="en-US" altLang="ru-RU" sz="2000" b="1" smtClean="0">
                <a:solidFill>
                  <a:srgbClr val="FF0000"/>
                </a:solidFill>
                <a:latin typeface="Times New Roman" pitchFamily="16" charset="0"/>
              </a:rPr>
              <a:t>06</a:t>
            </a:r>
            <a:r>
              <a:rPr lang="ru-RU" altLang="ru-RU" sz="2000" b="1" smtClean="0">
                <a:solidFill>
                  <a:srgbClr val="FF0000"/>
                </a:solidFill>
                <a:latin typeface="Times New Roman" pitchFamily="16" charset="0"/>
              </a:rPr>
              <a:t>.04.2015 № 363 </a:t>
            </a:r>
          </a:p>
          <a:p>
            <a:pPr marL="0" indent="0" eaLnBrk="1">
              <a:lnSpc>
                <a:spcPct val="80000"/>
              </a:lnSpc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smtClean="0">
                <a:solidFill>
                  <a:srgbClr val="FF0000"/>
                </a:solidFill>
                <a:latin typeface="Times New Roman" pitchFamily="16" charset="0"/>
              </a:rPr>
              <a:t>Звание:</a:t>
            </a:r>
          </a:p>
          <a:p>
            <a:pPr marL="0" indent="0" eaLnBrk="1">
              <a:lnSpc>
                <a:spcPct val="80000"/>
              </a:lnSpc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smtClean="0">
              <a:solidFill>
                <a:srgbClr val="B80047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836613"/>
            <a:ext cx="8137525" cy="1435100"/>
          </a:xfrm>
        </p:spPr>
        <p:txBody>
          <a:bodyPr/>
          <a:lstStyle/>
          <a:p>
            <a:pPr algn="l"/>
            <a:r>
              <a:rPr lang="ru-RU" altLang="ru-RU" sz="2400" i="1" smtClean="0">
                <a:solidFill>
                  <a:srgbClr val="A50021"/>
                </a:solidFill>
              </a:rPr>
              <a:t>6. </a:t>
            </a:r>
            <a:r>
              <a:rPr lang="ru-RU" sz="2400" smtClean="0">
                <a:solidFill>
                  <a:srgbClr val="C00000"/>
                </a:solidFill>
              </a:rPr>
              <a:t>Позитивные результаты внеурочной деятельности обучающихся по учебным предметам: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олимпиады;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конкурсы;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конференции;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выставки;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турниры;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соревнования</a:t>
            </a:r>
            <a:endParaRPr lang="ru-RU" altLang="ru-RU" sz="2400" i="1" smtClean="0">
              <a:solidFill>
                <a:srgbClr val="C00000"/>
              </a:solidFill>
            </a:endParaRPr>
          </a:p>
        </p:txBody>
      </p:sp>
      <p:pic>
        <p:nvPicPr>
          <p:cNvPr id="11267" name="Рисунок 2" descr="Четвергова авангард.jpg"/>
          <p:cNvPicPr>
            <a:picLocks noChangeAspect="1"/>
          </p:cNvPicPr>
          <p:nvPr/>
        </p:nvPicPr>
        <p:blipFill>
          <a:blip r:embed="rId3"/>
          <a:srcRect r="1291" b="48958"/>
          <a:stretch>
            <a:fillRect/>
          </a:stretch>
        </p:blipFill>
        <p:spPr bwMode="auto">
          <a:xfrm>
            <a:off x="3500438" y="1785938"/>
            <a:ext cx="49228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836613"/>
            <a:ext cx="8137525" cy="1435100"/>
          </a:xfrm>
        </p:spPr>
        <p:txBody>
          <a:bodyPr/>
          <a:lstStyle/>
          <a:p>
            <a:pPr algn="l"/>
            <a:r>
              <a:rPr lang="ru-RU" altLang="ru-RU" sz="2400" i="1" smtClean="0">
                <a:solidFill>
                  <a:srgbClr val="A50021"/>
                </a:solidFill>
              </a:rPr>
              <a:t>6. </a:t>
            </a:r>
            <a:r>
              <a:rPr lang="ru-RU" sz="2400" smtClean="0">
                <a:solidFill>
                  <a:srgbClr val="C00000"/>
                </a:solidFill>
              </a:rPr>
              <a:t>Позитивные результаты внеурочной деятельности обучающихся по учебным предметам: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олимпиады;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конкурсы;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конференции;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выставки;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турниры;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соревнования</a:t>
            </a:r>
            <a:endParaRPr lang="ru-RU" altLang="ru-RU" sz="2400" i="1" smtClean="0">
              <a:solidFill>
                <a:srgbClr val="C00000"/>
              </a:solidFill>
            </a:endParaRPr>
          </a:p>
        </p:txBody>
      </p:sp>
      <p:pic>
        <p:nvPicPr>
          <p:cNvPr id="12291" name="Рисунок 2" descr="Сибекина  фотоконкурс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0" y="1571625"/>
            <a:ext cx="36957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606550"/>
            <a:ext cx="36099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836613"/>
            <a:ext cx="8137525" cy="1435100"/>
          </a:xfrm>
        </p:spPr>
        <p:txBody>
          <a:bodyPr/>
          <a:lstStyle/>
          <a:p>
            <a:pPr algn="l"/>
            <a:r>
              <a:rPr lang="ru-RU" altLang="ru-RU" sz="2400" i="1" smtClean="0">
                <a:solidFill>
                  <a:srgbClr val="A50021"/>
                </a:solidFill>
              </a:rPr>
              <a:t>6. </a:t>
            </a:r>
            <a:r>
              <a:rPr lang="ru-RU" sz="2400" smtClean="0">
                <a:solidFill>
                  <a:srgbClr val="C00000"/>
                </a:solidFill>
              </a:rPr>
              <a:t>Позитивные результаты внеурочной деятельности обучающихся по учебным предметам: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</a:t>
            </a:r>
            <a:endParaRPr lang="ru-RU" altLang="ru-RU" sz="2400" i="1" smtClean="0">
              <a:solidFill>
                <a:srgbClr val="C00000"/>
              </a:solidFill>
            </a:endParaRPr>
          </a:p>
        </p:txBody>
      </p:sp>
      <p:pic>
        <p:nvPicPr>
          <p:cNvPr id="13315" name="Рисунок 2" descr="Каргина ирисуем мышью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000250"/>
            <a:ext cx="31829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825" y="2143125"/>
            <a:ext cx="3189288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89862" cy="1314450"/>
          </a:xfrm>
        </p:spPr>
        <p:txBody>
          <a:bodyPr/>
          <a:lstStyle/>
          <a:p>
            <a:r>
              <a:rPr lang="ru-RU" altLang="ru-RU" sz="3600" i="1" smtClean="0">
                <a:solidFill>
                  <a:srgbClr val="A50021"/>
                </a:solidFill>
              </a:rPr>
              <a:t>7. Наличие публикаций</a:t>
            </a:r>
            <a:endParaRPr lang="ru-RU" sz="3600" smtClean="0"/>
          </a:p>
        </p:txBody>
      </p:sp>
      <p:pic>
        <p:nvPicPr>
          <p:cNvPr id="14339" name="Содержимое 3" descr="scan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1582738"/>
            <a:ext cx="3856037" cy="52752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89862" cy="1314450"/>
          </a:xfrm>
        </p:spPr>
        <p:txBody>
          <a:bodyPr/>
          <a:lstStyle/>
          <a:p>
            <a:r>
              <a:rPr lang="ru-RU" altLang="ru-RU" sz="3600" i="1" smtClean="0">
                <a:solidFill>
                  <a:srgbClr val="A50021"/>
                </a:solidFill>
              </a:rPr>
              <a:t>7. Наличие публикаций</a:t>
            </a:r>
            <a:endParaRPr lang="ru-RU" sz="360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</a:pPr>
            <a:endParaRPr lang="ru-RU" smtClean="0"/>
          </a:p>
        </p:txBody>
      </p:sp>
      <p:pic>
        <p:nvPicPr>
          <p:cNvPr id="15364" name="Рисунок 3" descr="df4303ba04c703598af3149bf12aba9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143250"/>
            <a:ext cx="45720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0"/>
            <a:ext cx="8423275" cy="1530350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i="1" smtClean="0">
                <a:solidFill>
                  <a:srgbClr val="C00000"/>
                </a:solidFill>
              </a:rPr>
              <a:t>8. Наличие авторских</a:t>
            </a:r>
            <a:br>
              <a:rPr lang="ru-RU" altLang="ru-RU" sz="3200" i="1" smtClean="0">
                <a:solidFill>
                  <a:srgbClr val="C00000"/>
                </a:solidFill>
              </a:rPr>
            </a:br>
            <a:r>
              <a:rPr lang="ru-RU" altLang="ru-RU" sz="3200" i="1" smtClean="0">
                <a:solidFill>
                  <a:srgbClr val="C00000"/>
                </a:solidFill>
              </a:rPr>
              <a:t> программ , методических пособий, методических рекомендаций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1906588"/>
            <a:ext cx="7797800" cy="4514850"/>
          </a:xfrm>
        </p:spPr>
        <p:txBody>
          <a:bodyPr/>
          <a:lstStyle/>
          <a:p>
            <a:pPr marL="677863" indent="-677863" eaLnBrk="1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i="1" smtClean="0">
              <a:solidFill>
                <a:srgbClr val="2800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184150"/>
            <a:ext cx="7797800" cy="177958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i="1" smtClean="0">
                <a:solidFill>
                  <a:srgbClr val="C00000"/>
                </a:solidFill>
              </a:rPr>
              <a:t>9. Выступления на</a:t>
            </a:r>
            <a:r>
              <a:rPr lang="ru-RU" sz="2400" smtClean="0">
                <a:solidFill>
                  <a:srgbClr val="C00000"/>
                </a:solidFill>
              </a:rPr>
              <a:t> </a:t>
            </a:r>
            <a:r>
              <a:rPr lang="ru-RU" sz="2400" i="1" smtClean="0">
                <a:solidFill>
                  <a:srgbClr val="C00000"/>
                </a:solidFill>
              </a:rPr>
              <a:t>заседаниях методических советов, научно-практических конференциях, педагогических чтениях, семинарах, секциях, форумах, радиопередачах(очно) и т.д.</a:t>
            </a:r>
            <a:endParaRPr lang="ru-RU" altLang="ru-RU" sz="2400" i="1" smtClean="0">
              <a:solidFill>
                <a:srgbClr val="C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916113"/>
            <a:ext cx="7797800" cy="4514850"/>
          </a:xfrm>
        </p:spPr>
        <p:txBody>
          <a:bodyPr/>
          <a:lstStyle/>
          <a:p>
            <a:pPr marL="677863" indent="-677863" eaLnBrk="1">
              <a:buFont typeface="Times New Roman" pitchFamily="16" charset="0"/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mtClean="0"/>
          </a:p>
          <a:p>
            <a:pPr marL="677863" indent="-677863" eaLnBrk="1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z="2800" i="1" smtClean="0">
              <a:solidFill>
                <a:srgbClr val="B80047"/>
              </a:solidFill>
            </a:endParaRPr>
          </a:p>
        </p:txBody>
      </p:sp>
      <p:pic>
        <p:nvPicPr>
          <p:cNvPr id="17412" name="Рисунок 3" descr="scan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857375"/>
            <a:ext cx="36226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scan 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0" y="1857375"/>
            <a:ext cx="36210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184150"/>
            <a:ext cx="7797800" cy="177958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i="1" smtClean="0">
                <a:solidFill>
                  <a:srgbClr val="C00000"/>
                </a:solidFill>
              </a:rPr>
              <a:t>9. Выступления на</a:t>
            </a:r>
            <a:r>
              <a:rPr lang="ru-RU" sz="2400" smtClean="0">
                <a:solidFill>
                  <a:srgbClr val="C00000"/>
                </a:solidFill>
              </a:rPr>
              <a:t> </a:t>
            </a:r>
            <a:r>
              <a:rPr lang="ru-RU" sz="2400" i="1" smtClean="0">
                <a:solidFill>
                  <a:srgbClr val="C00000"/>
                </a:solidFill>
              </a:rPr>
              <a:t>заседаниях методических советов, научно-практических конференциях, педагогических чтениях, семинарах, секциях, форумах, радиопередачах(очно) и т.д.</a:t>
            </a:r>
            <a:endParaRPr lang="ru-RU" altLang="ru-RU" sz="2400" i="1" smtClean="0">
              <a:solidFill>
                <a:srgbClr val="C00000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916113"/>
            <a:ext cx="7797800" cy="4514850"/>
          </a:xfrm>
        </p:spPr>
        <p:txBody>
          <a:bodyPr/>
          <a:lstStyle/>
          <a:p>
            <a:pPr marL="677863" indent="-677863" eaLnBrk="1">
              <a:buFont typeface="Times New Roman" pitchFamily="16" charset="0"/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mtClean="0"/>
          </a:p>
          <a:p>
            <a:pPr marL="677863" indent="-677863" eaLnBrk="1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z="2800" i="1" smtClean="0">
              <a:solidFill>
                <a:srgbClr val="B80047"/>
              </a:solidFill>
            </a:endParaRPr>
          </a:p>
        </p:txBody>
      </p:sp>
      <p:pic>
        <p:nvPicPr>
          <p:cNvPr id="18436" name="Рисунок 4" descr="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928813"/>
            <a:ext cx="45196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 descr="1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3170238"/>
            <a:ext cx="5072062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184150"/>
            <a:ext cx="7797800" cy="177958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i="1" smtClean="0">
                <a:solidFill>
                  <a:srgbClr val="C00000"/>
                </a:solidFill>
              </a:rPr>
              <a:t>9. Выступления на</a:t>
            </a:r>
            <a:r>
              <a:rPr lang="ru-RU" sz="2400" smtClean="0">
                <a:solidFill>
                  <a:srgbClr val="C00000"/>
                </a:solidFill>
              </a:rPr>
              <a:t> </a:t>
            </a:r>
            <a:r>
              <a:rPr lang="ru-RU" sz="2400" i="1" smtClean="0">
                <a:solidFill>
                  <a:srgbClr val="C00000"/>
                </a:solidFill>
              </a:rPr>
              <a:t>заседаниях методических советов, научно-практических конференциях, педагогических чтениях, семинарах, секциях, форумах, радиопередачах(очно) и т.д.</a:t>
            </a:r>
            <a:endParaRPr lang="ru-RU" altLang="ru-RU" sz="2400" i="1" smtClean="0">
              <a:solidFill>
                <a:srgbClr val="C0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916113"/>
            <a:ext cx="7797800" cy="4514850"/>
          </a:xfrm>
        </p:spPr>
        <p:txBody>
          <a:bodyPr/>
          <a:lstStyle/>
          <a:p>
            <a:pPr marL="677863" indent="-677863" eaLnBrk="1">
              <a:buFont typeface="Times New Roman" pitchFamily="16" charset="0"/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mtClean="0"/>
          </a:p>
          <a:p>
            <a:pPr marL="677863" indent="-677863" eaLnBrk="1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z="2800" i="1" smtClean="0">
              <a:solidFill>
                <a:srgbClr val="B80047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 l="3294" t="24414" r="72548" b="16016"/>
          <a:stretch>
            <a:fillRect/>
          </a:stretch>
        </p:blipFill>
        <p:spPr bwMode="auto">
          <a:xfrm>
            <a:off x="3071813" y="2000250"/>
            <a:ext cx="31432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148638" cy="1458913"/>
          </a:xfrm>
        </p:spPr>
        <p:txBody>
          <a:bodyPr/>
          <a:lstStyle/>
          <a:p>
            <a:r>
              <a:rPr lang="ru-RU" sz="3200" i="1" smtClean="0">
                <a:solidFill>
                  <a:srgbClr val="C00000"/>
                </a:solidFill>
              </a:rPr>
              <a:t>10.Проведение открытых уроков, мастер-классов, мероприятий (очно)</a:t>
            </a:r>
          </a:p>
        </p:txBody>
      </p:sp>
      <p:pic>
        <p:nvPicPr>
          <p:cNvPr id="20483" name="Содержимое 3" descr="scan 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428750"/>
            <a:ext cx="3841750" cy="5303838"/>
          </a:xfrm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 l="3331" t="25586" r="73061" b="15820"/>
          <a:stretch>
            <a:fillRect/>
          </a:stretch>
        </p:blipFill>
        <p:spPr bwMode="auto">
          <a:xfrm>
            <a:off x="5715000" y="2357438"/>
            <a:ext cx="30718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42938" y="928688"/>
            <a:ext cx="7772400" cy="1470025"/>
          </a:xfrm>
          <a:solidFill>
            <a:srgbClr val="CCCCFF"/>
          </a:solidFill>
        </p:spPr>
        <p:txBody>
          <a:bodyPr lIns="90000" tIns="46800" rIns="90000" bIns="46800"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solidFill>
                  <a:srgbClr val="A50021"/>
                </a:solidFill>
              </a:rPr>
              <a:t>1</a:t>
            </a:r>
            <a:r>
              <a:rPr lang="ru-RU" altLang="ru-RU" sz="2400" smtClean="0">
                <a:solidFill>
                  <a:srgbClr val="C00000"/>
                </a:solidFill>
              </a:rPr>
              <a:t>.</a:t>
            </a:r>
            <a:r>
              <a:rPr lang="ru-RU" altLang="ru-RU" sz="2400" i="1" smtClean="0">
                <a:solidFill>
                  <a:srgbClr val="C00000"/>
                </a:solidFill>
              </a:rPr>
              <a:t> </a:t>
            </a:r>
            <a:r>
              <a:rPr lang="ru-RU" sz="2400" smtClean="0">
                <a:solidFill>
                  <a:srgbClr val="B80000"/>
                </a:solidFill>
              </a:rPr>
              <a:t>Стабильные положительные результаты(положительная динамика) освоения обучающимися образовательных программ по итогам мониторингов, проводимых организацией</a:t>
            </a:r>
            <a:endParaRPr lang="ru-RU" altLang="ru-RU" sz="2400" i="1" smtClean="0">
              <a:solidFill>
                <a:srgbClr val="B80000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4000500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6" name="Рисунок 3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2714625"/>
            <a:ext cx="30130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89862" cy="882650"/>
          </a:xfrm>
        </p:spPr>
        <p:txBody>
          <a:bodyPr/>
          <a:lstStyle/>
          <a:p>
            <a:r>
              <a:rPr lang="ru-RU" sz="3200" i="1" smtClean="0">
                <a:solidFill>
                  <a:srgbClr val="C00000"/>
                </a:solidFill>
              </a:rPr>
              <a:t>11. Наставничество</a:t>
            </a:r>
          </a:p>
        </p:txBody>
      </p:sp>
      <p:pic>
        <p:nvPicPr>
          <p:cNvPr id="5" name="Содержимое 4" descr="scan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7830" y="1906588"/>
            <a:ext cx="3277227" cy="450691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smtClean="0">
                <a:solidFill>
                  <a:srgbClr val="C00000"/>
                </a:solidFill>
              </a:rPr>
              <a:t>11. Экспериментальная деятельность</a:t>
            </a:r>
            <a:endParaRPr lang="ru-RU" sz="3200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50825" y="139700"/>
            <a:ext cx="8713788" cy="1868488"/>
          </a:xfrm>
        </p:spPr>
        <p:txBody>
          <a:bodyPr/>
          <a:lstStyle/>
          <a:p>
            <a:r>
              <a:rPr lang="ru-RU" sz="3200" i="1" smtClean="0">
                <a:solidFill>
                  <a:srgbClr val="C00000"/>
                </a:solidFill>
              </a:rPr>
              <a:t>13. Общественно-педагогическая активность педагога: участие в работе педагогических сообществ, комиссий,  жюри конкурсов</a:t>
            </a:r>
          </a:p>
        </p:txBody>
      </p:sp>
      <p:pic>
        <p:nvPicPr>
          <p:cNvPr id="23555" name="Содержимое 3" descr="scan 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75" y="2143125"/>
            <a:ext cx="3236913" cy="450691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184150"/>
            <a:ext cx="7797800" cy="177958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i="1" smtClean="0">
                <a:solidFill>
                  <a:srgbClr val="C00000"/>
                </a:solidFill>
              </a:rPr>
              <a:t>14. Участие педагога в профессиональных конкурсах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l="39532" t="22461" r="37956" b="21875"/>
          <a:stretch>
            <a:fillRect/>
          </a:stretch>
        </p:blipFill>
        <p:spPr bwMode="auto">
          <a:xfrm>
            <a:off x="1857375" y="2071688"/>
            <a:ext cx="29289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184150"/>
            <a:ext cx="7797800" cy="177958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i="1" smtClean="0">
                <a:solidFill>
                  <a:srgbClr val="C00000"/>
                </a:solidFill>
              </a:rPr>
              <a:t>15. Награды и поощрения</a:t>
            </a:r>
          </a:p>
        </p:txBody>
      </p:sp>
      <p:pic>
        <p:nvPicPr>
          <p:cNvPr id="25603" name="Рисунок 2" descr="грамота новотрсов.jpg"/>
          <p:cNvPicPr>
            <a:picLocks noChangeAspect="1"/>
          </p:cNvPicPr>
          <p:nvPr/>
        </p:nvPicPr>
        <p:blipFill>
          <a:blip r:embed="rId3"/>
          <a:srcRect l="5551"/>
          <a:stretch>
            <a:fillRect/>
          </a:stretch>
        </p:blipFill>
        <p:spPr bwMode="auto">
          <a:xfrm>
            <a:off x="571500" y="1714500"/>
            <a:ext cx="3348038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3" descr="учи.png"/>
          <p:cNvPicPr>
            <a:picLocks noChangeAspect="1"/>
          </p:cNvPicPr>
          <p:nvPr/>
        </p:nvPicPr>
        <p:blipFill>
          <a:blip r:embed="rId4"/>
          <a:srcRect r="25990"/>
          <a:stretch>
            <a:fillRect/>
          </a:stretch>
        </p:blipFill>
        <p:spPr bwMode="auto">
          <a:xfrm>
            <a:off x="4786313" y="1862138"/>
            <a:ext cx="375285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184150"/>
            <a:ext cx="7797800" cy="177958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i="1" smtClean="0">
                <a:solidFill>
                  <a:srgbClr val="C00000"/>
                </a:solidFill>
              </a:rPr>
              <a:t>15. Награды и поощрения</a:t>
            </a:r>
          </a:p>
        </p:txBody>
      </p:sp>
      <p:pic>
        <p:nvPicPr>
          <p:cNvPr id="26627" name="Рисунок 3" descr="благ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1714500"/>
            <a:ext cx="37401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366838"/>
          </a:xfrm>
        </p:spPr>
        <p:txBody>
          <a:bodyPr/>
          <a:lstStyle/>
          <a:p>
            <a:pPr eaLnBrk="1"/>
            <a:r>
              <a:rPr lang="ru-RU" altLang="ru-RU" sz="2400" smtClean="0">
                <a:solidFill>
                  <a:srgbClr val="C00000"/>
                </a:solidFill>
              </a:rPr>
              <a:t>2. </a:t>
            </a:r>
            <a:r>
              <a:rPr lang="ru-RU" sz="2400" smtClean="0">
                <a:solidFill>
                  <a:srgbClr val="C00000"/>
                </a:solidFill>
              </a:rPr>
              <a:t>Положительные результаты освоения обучающимися образовательных программ по итогам внешнего мониторинга системы образования (результаты ГИА не учитываются)</a:t>
            </a:r>
            <a:endParaRPr lang="ru-RU" altLang="ru-RU" sz="2400" smtClean="0">
              <a:solidFill>
                <a:srgbClr val="C00000"/>
              </a:solidFill>
            </a:endParaRPr>
          </a:p>
        </p:txBody>
      </p:sp>
      <p:sp>
        <p:nvSpPr>
          <p:cNvPr id="4099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71513" y="0"/>
            <a:ext cx="7789862" cy="1773238"/>
          </a:xfrm>
        </p:spPr>
        <p:txBody>
          <a:bodyPr/>
          <a:lstStyle/>
          <a:p>
            <a:r>
              <a:rPr lang="ru-RU" altLang="ru-RU" sz="3200" smtClean="0">
                <a:solidFill>
                  <a:srgbClr val="C00000"/>
                </a:solidFill>
              </a:rPr>
              <a:t>3. </a:t>
            </a:r>
            <a:r>
              <a:rPr lang="ru-RU" sz="3200" smtClean="0">
                <a:solidFill>
                  <a:srgbClr val="C00000"/>
                </a:solidFill>
              </a:rPr>
              <a:t>Реализация программ углубленного изучения предмета, профильного обучения </a:t>
            </a:r>
            <a:endParaRPr lang="ru-RU" altLang="ru-RU" sz="3200" smtClean="0">
              <a:solidFill>
                <a:srgbClr val="C00000"/>
              </a:solidFill>
            </a:endParaRPr>
          </a:p>
        </p:txBody>
      </p:sp>
      <p:sp>
        <p:nvSpPr>
          <p:cNvPr id="5123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57188" y="0"/>
            <a:ext cx="7772400" cy="1470025"/>
          </a:xfrm>
          <a:solidFill>
            <a:srgbClr val="CCCCFF"/>
          </a:solidFill>
        </p:spPr>
        <p:txBody>
          <a:bodyPr lIns="90000" tIns="46800" rIns="90000" bIns="46800"/>
          <a:lstStyle/>
          <a:p>
            <a:pPr eaLnBrk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>
                <a:solidFill>
                  <a:srgbClr val="A50021"/>
                </a:solidFill>
              </a:rPr>
              <a:t>4. </a:t>
            </a:r>
            <a:r>
              <a:rPr lang="ru-RU" sz="3200" smtClean="0">
                <a:solidFill>
                  <a:srgbClr val="C00000"/>
                </a:solidFill>
              </a:rPr>
              <a:t>Результаты участия в инновационной (экспериментальной) деятельности</a:t>
            </a:r>
            <a:endParaRPr lang="ru-RU" altLang="ru-RU" sz="3200" i="1" smtClean="0">
              <a:solidFill>
                <a:srgbClr val="C00000"/>
              </a:solidFill>
            </a:endParaRPr>
          </a:p>
        </p:txBody>
      </p:sp>
      <p:sp>
        <p:nvSpPr>
          <p:cNvPr id="614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3" descr="C:\Users\mvn\Desktop\МАИ\Договор 1.jpg"/>
          <p:cNvPicPr>
            <a:picLocks noChangeAspect="1" noChangeArrowheads="1"/>
          </p:cNvPicPr>
          <p:nvPr/>
        </p:nvPicPr>
        <p:blipFill>
          <a:blip r:embed="rId3"/>
          <a:srcRect l="12093"/>
          <a:stretch>
            <a:fillRect/>
          </a:stretch>
        </p:blipFill>
        <p:spPr bwMode="auto">
          <a:xfrm>
            <a:off x="571500" y="1714500"/>
            <a:ext cx="3303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 descr="scan 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54200"/>
            <a:ext cx="3624263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42938" y="142875"/>
            <a:ext cx="7772400" cy="1470025"/>
          </a:xfrm>
          <a:solidFill>
            <a:srgbClr val="CCCCFF"/>
          </a:solidFill>
        </p:spPr>
        <p:txBody>
          <a:bodyPr lIns="90000" tIns="46800" rIns="90000" bIns="46800"/>
          <a:lstStyle/>
          <a:p>
            <a:pPr eaLnBrk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>
                <a:solidFill>
                  <a:srgbClr val="A50021"/>
                </a:solidFill>
              </a:rPr>
              <a:t>4. </a:t>
            </a:r>
            <a:r>
              <a:rPr lang="ru-RU" sz="3200" smtClean="0">
                <a:solidFill>
                  <a:srgbClr val="C00000"/>
                </a:solidFill>
              </a:rPr>
              <a:t>Результаты участия в инновационной (экспериментальной) деятельности</a:t>
            </a:r>
            <a:endParaRPr lang="ru-RU" altLang="ru-RU" sz="3200" i="1" smtClean="0">
              <a:solidFill>
                <a:srgbClr val="C00000"/>
              </a:solidFill>
            </a:endParaRPr>
          </a:p>
        </p:txBody>
      </p:sp>
      <p:sp>
        <p:nvSpPr>
          <p:cNvPr id="7171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Picture 2" descr="C:\Documents and Settings\1\Рабочий стол\Сертификат инновационной площадки по ИЗО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500313"/>
            <a:ext cx="4378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1785938"/>
            <a:ext cx="3324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42938" y="142875"/>
            <a:ext cx="7772400" cy="1470025"/>
          </a:xfrm>
          <a:solidFill>
            <a:srgbClr val="CCCCFF"/>
          </a:solidFill>
        </p:spPr>
        <p:txBody>
          <a:bodyPr lIns="90000" tIns="46800" rIns="90000" bIns="46800"/>
          <a:lstStyle/>
          <a:p>
            <a:pPr eaLnBrk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>
                <a:solidFill>
                  <a:srgbClr val="A50021"/>
                </a:solidFill>
              </a:rPr>
              <a:t>4. </a:t>
            </a:r>
            <a:r>
              <a:rPr lang="ru-RU" sz="3200" smtClean="0">
                <a:solidFill>
                  <a:srgbClr val="C00000"/>
                </a:solidFill>
              </a:rPr>
              <a:t>Результаты участия в инновационной (экспериментальной) деятельности</a:t>
            </a:r>
            <a:endParaRPr lang="ru-RU" altLang="ru-RU" sz="3200" i="1" smtClean="0">
              <a:solidFill>
                <a:srgbClr val="C00000"/>
              </a:solidFill>
            </a:endParaRPr>
          </a:p>
        </p:txBody>
      </p:sp>
      <p:sp>
        <p:nvSpPr>
          <p:cNvPr id="8195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714500"/>
            <a:ext cx="71977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9700"/>
            <a:ext cx="7750175" cy="1479550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i="1" smtClean="0">
                <a:solidFill>
                  <a:srgbClr val="C00000"/>
                </a:solidFill>
              </a:rPr>
              <a:t>5. Результаты участия обучающихся во  Всероссийской предметной олимпиаде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41375" y="2317750"/>
            <a:ext cx="7620000" cy="4140200"/>
          </a:xfrm>
        </p:spPr>
        <p:txBody>
          <a:bodyPr/>
          <a:lstStyle/>
          <a:p>
            <a:pPr eaLnBrk="1"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 smtClean="0">
                <a:solidFill>
                  <a:srgbClr val="000099"/>
                </a:solidFill>
              </a:rPr>
              <a:t> </a:t>
            </a:r>
            <a:r>
              <a:rPr lang="ru-RU" altLang="ru-RU" i="1" smtClean="0">
                <a:solidFill>
                  <a:srgbClr val="99284C"/>
                </a:solidFill>
              </a:rPr>
              <a:t>Муниципальный уровень:</a:t>
            </a:r>
          </a:p>
          <a:p>
            <a:pPr eaLnBrk="1"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i="1" smtClean="0">
                <a:solidFill>
                  <a:srgbClr val="000099"/>
                </a:solidFill>
              </a:rPr>
              <a:t>Победы и призовые места-</a:t>
            </a:r>
          </a:p>
          <a:p>
            <a:pPr eaLnBrk="1"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i="1" smtClean="0">
                <a:solidFill>
                  <a:srgbClr val="99284C"/>
                </a:solidFill>
              </a:rPr>
              <a:t>Республиканский уровень:</a:t>
            </a:r>
          </a:p>
          <a:p>
            <a:pPr eaLnBrk="1"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i="1" smtClean="0">
                <a:solidFill>
                  <a:srgbClr val="000099"/>
                </a:solidFill>
              </a:rPr>
              <a:t>Участие-</a:t>
            </a:r>
          </a:p>
          <a:p>
            <a:pPr eaLnBrk="1"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i="1" smtClean="0">
                <a:solidFill>
                  <a:srgbClr val="000099"/>
                </a:solidFill>
              </a:rPr>
              <a:t>Победы и призовые места-</a:t>
            </a:r>
          </a:p>
          <a:p>
            <a:pPr eaLnBrk="1"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i="1" smtClean="0">
                <a:solidFill>
                  <a:srgbClr val="99284C"/>
                </a:solidFill>
              </a:rPr>
              <a:t>Российский уровень:</a:t>
            </a:r>
          </a:p>
          <a:p>
            <a:pPr eaLnBrk="1"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i="1" smtClean="0">
                <a:solidFill>
                  <a:srgbClr val="000099"/>
                </a:solidFill>
              </a:rPr>
              <a:t>Участие-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836613"/>
            <a:ext cx="8137525" cy="1435100"/>
          </a:xfrm>
        </p:spPr>
        <p:txBody>
          <a:bodyPr/>
          <a:lstStyle/>
          <a:p>
            <a:pPr algn="l"/>
            <a:r>
              <a:rPr lang="ru-RU" altLang="ru-RU" sz="2400" i="1" smtClean="0">
                <a:solidFill>
                  <a:srgbClr val="A50021"/>
                </a:solidFill>
              </a:rPr>
              <a:t>6. </a:t>
            </a:r>
            <a:r>
              <a:rPr lang="ru-RU" sz="2400" smtClean="0">
                <a:solidFill>
                  <a:srgbClr val="C00000"/>
                </a:solidFill>
              </a:rPr>
              <a:t>Позитивные результаты внеурочной деятельности обучающихся по учебным предметам: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олимпиады;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конкурсы;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конференции;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выставки;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турниры;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соревнования</a:t>
            </a:r>
            <a:endParaRPr lang="ru-RU" altLang="ru-RU" sz="2400" i="1" smtClean="0">
              <a:solidFill>
                <a:srgbClr val="C00000"/>
              </a:solidFill>
            </a:endParaRPr>
          </a:p>
        </p:txBody>
      </p:sp>
      <p:pic>
        <p:nvPicPr>
          <p:cNvPr id="10243" name="Рисунок 2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285875"/>
            <a:ext cx="377983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347</Words>
  <Application>Microsoft Office PowerPoint</Application>
  <PresentationFormat>Экран (4:3)</PresentationFormat>
  <Paragraphs>40</Paragraphs>
  <Slides>25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MS Gothic</vt:lpstr>
      <vt:lpstr>Lucida Sans Unicode</vt:lpstr>
      <vt:lpstr>Times New Roman</vt:lpstr>
      <vt:lpstr>1_Тема Office</vt:lpstr>
      <vt:lpstr>Министерство образования РМ   Портфолио  Четверговой Анастасии Петровны,  учителя МОУ «Средняя общеобразовательная школа с углубленным изучением отдельных предметов № 30» г.о.Саранск </vt:lpstr>
      <vt:lpstr>1. Стабильные положительные результаты(положительная динамика) освоения обучающимися образовательных программ по итогам мониторингов, проводимых организацией</vt:lpstr>
      <vt:lpstr>2. Положительные результаты освоения обучающимися образовательных программ по итогам внешнего мониторинга системы образования (результаты ГИА не учитываются)</vt:lpstr>
      <vt:lpstr>3. Реализация программ углубленного изучения предмета, профильного обучения </vt:lpstr>
      <vt:lpstr>4. Результаты участия в инновационной (экспериментальной) деятельности</vt:lpstr>
      <vt:lpstr>4. Результаты участия в инновационной (экспериментальной) деятельности</vt:lpstr>
      <vt:lpstr>4. Результаты участия в инновационной (экспериментальной) деятельности</vt:lpstr>
      <vt:lpstr>5. Результаты участия обучающихся во  Всероссийской предметной олимпиаде</vt:lpstr>
      <vt:lpstr>6. Позитивные результаты внеурочной деятельности обучающихся по учебным предметам: - олимпиады; - конкурсы; - конференции; - выставки; - турниры; - соревнования</vt:lpstr>
      <vt:lpstr>6. Позитивные результаты внеурочной деятельности обучающихся по учебным предметам: - олимпиады; - конкурсы; - конференции; - выставки; - турниры; - соревнования</vt:lpstr>
      <vt:lpstr>6. Позитивные результаты внеурочной деятельности обучающихся по учебным предметам: - олимпиады; - конкурсы; - конференции; - выставки; - турниры; - соревнования</vt:lpstr>
      <vt:lpstr>6. Позитивные результаты внеурочной деятельности обучающихся по учебным предметам: -</vt:lpstr>
      <vt:lpstr>7. Наличие публикаций</vt:lpstr>
      <vt:lpstr>7. Наличие публикаций</vt:lpstr>
      <vt:lpstr>8. Наличие авторских  программ , методических пособий, методических рекомендаций</vt:lpstr>
      <vt:lpstr>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радиопередачах(очно) и т.д.</vt:lpstr>
      <vt:lpstr>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радиопередачах(очно) и т.д.</vt:lpstr>
      <vt:lpstr>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радиопередачах(очно) и т.д.</vt:lpstr>
      <vt:lpstr>10.Проведение открытых уроков, мастер-классов, мероприятий (очно)</vt:lpstr>
      <vt:lpstr>11. Наставничество</vt:lpstr>
      <vt:lpstr>11. Экспериментальная деятельность</vt:lpstr>
      <vt:lpstr>13. Общественно-педагогическая активность педагога: участие в работе педагогических сообществ, комиссий,  жюри конкурсов</vt:lpstr>
      <vt:lpstr>14. Участие педагога в профессиональных конкурсах</vt:lpstr>
      <vt:lpstr>15. Награды и поощрения</vt:lpstr>
      <vt:lpstr>15. Награды и поощрения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Настя</cp:lastModifiedBy>
  <cp:revision>87</cp:revision>
  <cp:lastPrinted>1601-01-01T00:00:00Z</cp:lastPrinted>
  <dcterms:created xsi:type="dcterms:W3CDTF">2010-08-04T11:06:49Z</dcterms:created>
  <dcterms:modified xsi:type="dcterms:W3CDTF">2020-02-05T12:12:33Z</dcterms:modified>
</cp:coreProperties>
</file>