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3" r:id="rId3"/>
    <p:sldId id="285" r:id="rId4"/>
    <p:sldId id="286" r:id="rId5"/>
    <p:sldId id="256" r:id="rId6"/>
    <p:sldId id="287" r:id="rId7"/>
    <p:sldId id="258" r:id="rId8"/>
    <p:sldId id="259" r:id="rId9"/>
    <p:sldId id="260" r:id="rId10"/>
    <p:sldId id="288" r:id="rId11"/>
    <p:sldId id="289" r:id="rId12"/>
    <p:sldId id="298" r:id="rId13"/>
    <p:sldId id="296" r:id="rId14"/>
    <p:sldId id="291" r:id="rId15"/>
    <p:sldId id="299" r:id="rId16"/>
    <p:sldId id="292" r:id="rId17"/>
    <p:sldId id="293" r:id="rId18"/>
    <p:sldId id="294" r:id="rId19"/>
    <p:sldId id="295" r:id="rId20"/>
    <p:sldId id="267" r:id="rId21"/>
    <p:sldId id="281" r:id="rId22"/>
    <p:sldId id="270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9648" autoAdjust="0"/>
  </p:normalViewPr>
  <p:slideViewPr>
    <p:cSldViewPr>
      <p:cViewPr>
        <p:scale>
          <a:sx n="100" d="100"/>
          <a:sy n="100" d="100"/>
        </p:scale>
        <p:origin x="-516" y="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774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F9787-1507-4A77-A54D-D5EAA8ACF5D7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9D70-0D0D-42F2-BEE2-182FCD3FB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1385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4ED91-D065-48A1-98C3-6970AE20870E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78AC8-8877-4727-87DA-ED5F7161F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8716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54668-CF8C-46C1-BCD3-3E76B6DE59C1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F8985-CECF-43FC-9BFE-5FFD6D3865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663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8981E-1315-4F9F-876C-BF1C9C21003E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DCD68-AF6D-467A-866A-AC3F32F374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347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7B8DB-2609-460B-9062-1CEA18AEA1D3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2502F-8F43-4922-8E9A-997E54E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859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772E5-7FAA-4BC1-82EA-C7E35034CA2F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BA815-26BF-470F-B732-0FCBE23BC8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884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B81EB-AE36-48C6-99EF-CDB0ABFA70BB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630E5-6B08-4557-9D98-1FCBAFCED5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179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27A53-C665-4D64-933F-551FFD0D925C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0BBC2-8658-43F1-89BC-CE9C472570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821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84F50-9CEF-45A4-AE30-5DA421C2AD6D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9C7E9-C258-4559-AD43-165AF12616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327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83656-4CC2-4B63-8B38-A0AF3072A847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7F45A-A133-41AB-9905-3FD911D62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5872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096F8-4EE5-4144-9CDB-1274FE0E0DF3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1B42C-962C-47A0-B306-2F7F15377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4206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9000"/>
            <a:lum/>
          </a:blip>
          <a:srcRect/>
          <a:stretch>
            <a:fillRect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6C685B-0F7F-4826-B740-2AD96302C1AE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2A119F-3B04-437A-8F84-DDF520EAB6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DCIM\101MSDCF\DSC00979.JPG"/>
          <p:cNvPicPr>
            <a:picLocks noChangeAspect="1" noChangeArrowheads="1"/>
          </p:cNvPicPr>
          <p:nvPr/>
        </p:nvPicPr>
        <p:blipFill>
          <a:blip r:embed="rId3" cstate="print"/>
          <a:srcRect l="11016" t="16157" r="8561" b="5995"/>
          <a:stretch>
            <a:fillRect/>
          </a:stretch>
        </p:blipFill>
        <p:spPr bwMode="auto">
          <a:xfrm>
            <a:off x="2500298" y="1285860"/>
            <a:ext cx="4929222" cy="3578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Рисунок 12" descr="9May 0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10"/>
          <a:stretch>
            <a:fillRect/>
          </a:stretch>
        </p:blipFill>
        <p:spPr bwMode="auto">
          <a:xfrm>
            <a:off x="0" y="4572008"/>
            <a:ext cx="3307394" cy="228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571472" y="-214338"/>
            <a:ext cx="8429684" cy="1643074"/>
          </a:xfrm>
        </p:spPr>
        <p:txBody>
          <a:bodyPr/>
          <a:lstStyle/>
          <a:p>
            <a:r>
              <a:rPr lang="ru-RU" sz="2000" b="1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000" b="1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b="1" spc="50" dirty="0" smtClean="0">
                <a:ln w="11430">
                  <a:solidFill>
                    <a:schemeClr val="accent2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МОУ «Средняя общеобразовательная школа с углубленным изучением отдельных предметов №30»</a:t>
            </a:r>
            <a:endParaRPr lang="ru-RU" sz="2000" b="1" dirty="0" smtClean="0">
              <a:ln w="11430">
                <a:solidFill>
                  <a:schemeClr val="accent2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05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858280" cy="5429288"/>
          </a:xfrm>
        </p:spPr>
        <p:txBody>
          <a:bodyPr/>
          <a:lstStyle/>
          <a:p>
            <a:pPr algn="r">
              <a:spcBef>
                <a:spcPts val="0"/>
              </a:spcBef>
              <a:buNone/>
            </a:pPr>
            <a:endParaRPr lang="ru-RU" sz="2400" b="1" dirty="0" smtClean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  <a:p>
            <a:pPr algn="r">
              <a:spcBef>
                <a:spcPts val="0"/>
              </a:spcBef>
              <a:buNone/>
            </a:pPr>
            <a:endParaRPr lang="ru-RU" b="1" dirty="0" smtClean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3600" b="1" spc="50" dirty="0" smtClean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58000" dir="5400000" sy="-100000" algn="bl" rotWithShape="0"/>
              </a:effectLst>
              <a:latin typeface="Georgia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36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Georgia" pitchFamily="18" charset="0"/>
              </a:rPr>
              <a:t>Школьный историко-краеведческий музей «Память»</a:t>
            </a:r>
            <a:endParaRPr lang="ru-RU" sz="3600" dirty="0" smtClean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58000" dir="5400000" sy="-100000" algn="bl" rotWithShape="0"/>
              </a:effectLst>
              <a:latin typeface="Georgia" pitchFamily="18" charset="0"/>
            </a:endParaRPr>
          </a:p>
          <a:p>
            <a:pPr algn="r">
              <a:spcBef>
                <a:spcPts val="0"/>
              </a:spcBef>
              <a:buNone/>
            </a:pPr>
            <a:endParaRPr lang="ru-RU" sz="2400" b="1" dirty="0" smtClean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  <a:p>
            <a:pPr algn="r">
              <a:spcBef>
                <a:spcPts val="0"/>
              </a:spcBef>
              <a:buNone/>
            </a:pPr>
            <a:endParaRPr lang="ru-RU" sz="2400" b="1" dirty="0" smtClean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  <a:p>
            <a:pPr algn="r">
              <a:spcBef>
                <a:spcPts val="0"/>
              </a:spcBef>
              <a:buNone/>
            </a:pPr>
            <a:endParaRPr lang="ru-RU" sz="2400" b="1" dirty="0" smtClean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  <a:p>
            <a:pPr algn="r">
              <a:spcBef>
                <a:spcPts val="0"/>
              </a:spcBef>
              <a:buNone/>
            </a:pPr>
            <a:endParaRPr lang="ru-RU" sz="2000" b="1" dirty="0" smtClean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  <a:p>
            <a:pPr algn="r">
              <a:spcBef>
                <a:spcPts val="0"/>
              </a:spcBef>
              <a:buNone/>
            </a:pPr>
            <a:r>
              <a:rPr lang="ru-RU" sz="1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Республика Мордовия,</a:t>
            </a:r>
            <a:r>
              <a:rPr lang="ru-RU" sz="1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г. Саранск, ул. </a:t>
            </a:r>
            <a:r>
              <a:rPr lang="ru-RU" sz="14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Сущинского</a:t>
            </a:r>
            <a:r>
              <a:rPr lang="ru-RU" sz="1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д.5,</a:t>
            </a:r>
          </a:p>
          <a:p>
            <a:pPr algn="r">
              <a:spcBef>
                <a:spcPts val="0"/>
              </a:spcBef>
              <a:buNone/>
            </a:pPr>
            <a:r>
              <a:rPr lang="ru-RU" sz="1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тел. 8(8342)556571,</a:t>
            </a:r>
            <a:r>
              <a:rPr lang="en-US" sz="1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E-mail:Shcola30@rambler.ru</a:t>
            </a:r>
            <a:r>
              <a:rPr lang="ru-RU" sz="1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r">
              <a:spcBef>
                <a:spcPts val="0"/>
              </a:spcBef>
              <a:buNone/>
            </a:pPr>
            <a:r>
              <a:rPr lang="ru-RU" sz="1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lang="en-US" sz="1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1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://sc30sar.schoolrm.ru/outside-lessons/museums</a:t>
            </a:r>
            <a:r>
              <a:rPr lang="en-US" sz="1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endParaRPr lang="ru-RU" sz="14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buNone/>
            </a:pPr>
            <a:r>
              <a:rPr lang="ru-RU" sz="1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Руководитель музея: </a:t>
            </a:r>
            <a:r>
              <a:rPr lang="ru-RU" sz="14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Сайфутдинова</a:t>
            </a:r>
            <a:r>
              <a:rPr lang="ru-RU" sz="1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Марина Владимировна</a:t>
            </a:r>
          </a:p>
          <a:p>
            <a:pPr algn="ctr">
              <a:buFont typeface="Arial" charset="0"/>
              <a:buNone/>
            </a:pPr>
            <a:endParaRPr lang="ru-RU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785786" y="173831"/>
            <a:ext cx="77867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4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rgbClr val="9FB8CD">
                      <a:tint val="70000"/>
                      <a:satMod val="245000"/>
                    </a:srgbClr>
                  </a:gs>
                  <a:gs pos="75000">
                    <a:srgbClr val="9FB8CD">
                      <a:tint val="90000"/>
                      <a:shade val="60000"/>
                      <a:satMod val="240000"/>
                    </a:srgbClr>
                  </a:gs>
                  <a:gs pos="100000">
                    <a:srgbClr val="9FB8C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228600">
                  <a:srgbClr val="727CA3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100" name="Рисунок 5" descr="giorgi_lenta_0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176"/>
            <a:ext cx="9144000" cy="17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6" descr="0_6f511_cb167ca9_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3357562"/>
            <a:ext cx="1553506" cy="14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3" descr="ai_Orden_0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5" t="4138"/>
          <a:stretch>
            <a:fillRect/>
          </a:stretch>
        </p:blipFill>
        <p:spPr bwMode="auto">
          <a:xfrm>
            <a:off x="6929454" y="5157533"/>
            <a:ext cx="1643074" cy="1700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20891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>
                <a:ln w="1143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НАШИ ДОСТИЖЕНИЯ</a:t>
            </a:r>
            <a:endParaRPr lang="ru-RU" sz="3600" b="1" dirty="0">
              <a:ln w="11430">
                <a:solidFill>
                  <a:srgbClr val="FFC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219200"/>
            <a:ext cx="9090025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94276"/>
            <a:ext cx="3163887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8461584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785786" y="173831"/>
            <a:ext cx="77867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4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rgbClr val="9FB8CD">
                      <a:tint val="70000"/>
                      <a:satMod val="245000"/>
                    </a:srgbClr>
                  </a:gs>
                  <a:gs pos="75000">
                    <a:srgbClr val="9FB8CD">
                      <a:tint val="90000"/>
                      <a:shade val="60000"/>
                      <a:satMod val="240000"/>
                    </a:srgbClr>
                  </a:gs>
                  <a:gs pos="100000">
                    <a:srgbClr val="9FB8C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228600">
                  <a:srgbClr val="727CA3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04664"/>
            <a:ext cx="820891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>
                <a:ln w="1143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НАШИ ДОСТИЖЕНИЯ</a:t>
            </a:r>
            <a:endParaRPr lang="ru-RU" sz="3600" b="1" dirty="0">
              <a:ln w="11430">
                <a:solidFill>
                  <a:srgbClr val="FFC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4" descr="C:\Documents and Settings\Admin\Рабочий стол\Аттестация Сайфутдинова\Сканы\музе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08"/>
            <a:ext cx="2429873" cy="343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ocuments and Settings\Admin\Рабочий стол\Аттестация Сайфутдинова\Сканы\музей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2143116"/>
            <a:ext cx="2434079" cy="343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Documents and Settings\Admin\Рабочий стол\Музей в Единую Россию\20200324_144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857232"/>
            <a:ext cx="1972334" cy="2805098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Музей в Единую Россию\20200324_144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857628"/>
            <a:ext cx="1927518" cy="27187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3629664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Друзья музея</a:t>
            </a:r>
            <a:endParaRPr lang="ru-RU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562" t="23750" r="14922" b="11249"/>
          <a:stretch>
            <a:fillRect/>
          </a:stretch>
        </p:blipFill>
        <p:spPr bwMode="auto">
          <a:xfrm>
            <a:off x="0" y="1071546"/>
            <a:ext cx="9144000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giorgi_lenta_0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0" y="5357802"/>
            <a:ext cx="9144000" cy="17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Деятельность музея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336" y="934298"/>
            <a:ext cx="8115328" cy="421484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      </a:t>
            </a:r>
            <a:r>
              <a:rPr lang="ru-RU" sz="2000" i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Экспонаты служат хорошим источником конкретных знаний о подвигах героев, участниках Великой Отечественной войны и имеют большое значение в  деле военно-патриотического воспитания подрастающего поколения.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 музее проводятся:  </a:t>
            </a:r>
          </a:p>
          <a:p>
            <a:pPr>
              <a:spcBef>
                <a:spcPts val="0"/>
              </a:spcBef>
            </a:pPr>
            <a:r>
              <a:rPr lang="ru-RU" sz="2000" i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экскурсии, уроки </a:t>
            </a:r>
            <a:r>
              <a:rPr lang="ru-RU" sz="2000" i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мужества, круглые столы, конференции;</a:t>
            </a:r>
          </a:p>
          <a:p>
            <a:pPr>
              <a:spcBef>
                <a:spcPts val="0"/>
              </a:spcBef>
            </a:pPr>
            <a:r>
              <a:rPr lang="ru-RU" sz="2000" i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встречи  с  участниками боевых действий, посвященные </a:t>
            </a:r>
            <a:r>
              <a:rPr lang="ru-RU" sz="2000" b="1" i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2000" i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Дню  Героев  Отечества;</a:t>
            </a:r>
            <a:r>
              <a:rPr lang="ru-RU" sz="2000" b="1" i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 </a:t>
            </a:r>
            <a:endParaRPr lang="ru-RU" sz="2000" i="1" dirty="0" smtClean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i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классные часы, мероприятия, посвященные Победе в Великой Отечественной войне.</a:t>
            </a:r>
          </a:p>
          <a:p>
            <a:pPr marL="0" indent="0">
              <a:buNone/>
            </a:pPr>
            <a:r>
              <a:rPr lang="ru-RU" sz="2000" b="1" i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Активисты музея </a:t>
            </a:r>
            <a:r>
              <a:rPr lang="ru-RU" sz="2000" i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принимают участие во всевозможных мероприятиях, конкурсах российского, республиканского и городского уровней.</a:t>
            </a:r>
            <a:endParaRPr lang="ru-RU" sz="2000" i="1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5" name="Рисунок 13" descr="ai_Orden_0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5" t="4138"/>
          <a:stretch>
            <a:fillRect/>
          </a:stretch>
        </p:blipFill>
        <p:spPr bwMode="auto">
          <a:xfrm>
            <a:off x="6858016" y="5357802"/>
            <a:ext cx="1449564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" descr="0_6f511_cb167ca9_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494" y="-142900"/>
            <a:ext cx="1553506" cy="14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340285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899717" y="50721"/>
            <a:ext cx="77867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4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rgbClr val="9FB8CD">
                      <a:tint val="70000"/>
                      <a:satMod val="245000"/>
                    </a:srgbClr>
                  </a:gs>
                  <a:gs pos="75000">
                    <a:srgbClr val="9FB8CD">
                      <a:tint val="90000"/>
                      <a:shade val="60000"/>
                      <a:satMod val="240000"/>
                    </a:srgbClr>
                  </a:gs>
                  <a:gs pos="100000">
                    <a:srgbClr val="9FB8C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228600">
                  <a:srgbClr val="727CA3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04664"/>
            <a:ext cx="8496944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Открытие Парты Героя </a:t>
            </a:r>
            <a:r>
              <a:rPr lang="ru-RU" sz="2400" b="1" dirty="0" err="1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Сущинскому</a:t>
            </a:r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Владимиру </a:t>
            </a:r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Александровичу и Галушкину Николаю Борисовичу</a:t>
            </a:r>
            <a:endParaRPr lang="ru-RU" sz="2400" b="1" dirty="0">
              <a:ln w="11430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D:\2018-2019 учебный год\Школьные мероприятия\Парта Героя 19.02.19\МОУ СОШ №3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088" y="3983211"/>
            <a:ext cx="4143404" cy="276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Documents and Settings\Admin\Рабочий стол\IMG_8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35661"/>
            <a:ext cx="4085623" cy="272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ЮЗЕР\Desktop\Музей в Единую Россию\267c09a4c83eb5e90f4bad70acecf53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81814"/>
            <a:ext cx="3995572" cy="2665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ЮЗЕР\Desktop\Музей в Единую Россию\a0d0d2a04fb54e124f6470eb235217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" y="1235661"/>
            <a:ext cx="4361994" cy="2909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8220126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Открытие Парты Героя </a:t>
            </a:r>
            <a:br>
              <a:rPr lang="ru-RU" sz="20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</a:br>
            <a:r>
              <a:rPr lang="ru-RU" sz="20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Герою Советского Союза, Заслуженному военному лётчику Российской Федерации</a:t>
            </a:r>
            <a:br>
              <a:rPr lang="ru-RU" sz="20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</a:br>
            <a:r>
              <a:rPr lang="ru-RU" sz="20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Антошкину Николаю Тимофеевичу</a:t>
            </a:r>
            <a:r>
              <a:rPr lang="ru-RU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1026" name="Picture 2" descr="D:\2018-2019 учебный год\Школьные мероприятия\Слет 7 июня\IMG_20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4357670"/>
            <a:ext cx="431760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2018-2019 учебный год\Школьные мероприятия\Слет 7 июня\IMG_17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857628"/>
            <a:ext cx="4498362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САЙТ ИВАНОВ САМАРА\2018-2019\Слет 7 июня\МОУ СОШ № 30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500174"/>
            <a:ext cx="3448770" cy="230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САЙТ ИВАНОВ САМАРА\2018-2019\Слет 7 июня\МОУ СОШ № 30 (4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428736"/>
            <a:ext cx="4234171" cy="2824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899717" y="50721"/>
            <a:ext cx="77867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4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rgbClr val="9FB8CD">
                      <a:tint val="70000"/>
                      <a:satMod val="245000"/>
                    </a:srgbClr>
                  </a:gs>
                  <a:gs pos="75000">
                    <a:srgbClr val="9FB8CD">
                      <a:tint val="90000"/>
                      <a:shade val="60000"/>
                      <a:satMod val="240000"/>
                    </a:srgbClr>
                  </a:gs>
                  <a:gs pos="100000">
                    <a:srgbClr val="9FB8C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228600">
                  <a:srgbClr val="727CA3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100" name="Рисунок 5" descr="giorgi_lenta_0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176"/>
            <a:ext cx="9144000" cy="17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8496944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Открытие </a:t>
            </a:r>
            <a:r>
              <a:rPr lang="ru-RU" sz="28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мемориальной доски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Галушкину Николаю Борисовичу</a:t>
            </a:r>
            <a:endParaRPr lang="ru-RU" sz="2800" b="1" dirty="0">
              <a:ln w="11430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ЮЗЕР\Desktop\Музей в Единую Россию\c59cc38f6847af18a4999277f42044f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661"/>
            <a:ext cx="3823176" cy="2550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ЮЗЕР\Desktop\Музей в Единую Россию\d3ebfd17d907097e89dbf6e4c8c563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001" y="4085655"/>
            <a:ext cx="3957223" cy="2639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ЮЗЕР\Desktop\Музей в Единую Россию\f8d0810e664ca656cda53d003b4148a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661"/>
            <a:ext cx="3888432" cy="2593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ЮЗЕР\Desktop\Музей в Единую Россию\f66d2a44ed19108848dbd20d6cd002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28005"/>
            <a:ext cx="3888432" cy="2593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4380290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899717" y="50721"/>
            <a:ext cx="77867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4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rgbClr val="9FB8CD">
                      <a:tint val="70000"/>
                      <a:satMod val="245000"/>
                    </a:srgbClr>
                  </a:gs>
                  <a:gs pos="75000">
                    <a:srgbClr val="9FB8CD">
                      <a:tint val="90000"/>
                      <a:shade val="60000"/>
                      <a:satMod val="240000"/>
                    </a:srgbClr>
                  </a:gs>
                  <a:gs pos="100000">
                    <a:srgbClr val="9FB8C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228600">
                  <a:srgbClr val="727CA3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100" name="Рисунок 5" descr="giorgi_lenta_0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176"/>
            <a:ext cx="9144000" cy="17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6" descr="0_6f511_cb167ca9_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3357562"/>
            <a:ext cx="1553506" cy="14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04664"/>
            <a:ext cx="8496944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Проведение экскурсий, уроков мужества, тематических классных часов …</a:t>
            </a:r>
            <a:endParaRPr lang="ru-RU" sz="2800" b="1" dirty="0">
              <a:ln w="11430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DSC_0312 -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481" y="1430082"/>
            <a:ext cx="3856463" cy="2570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_03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5996" y="4073830"/>
            <a:ext cx="3887898" cy="2591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88" y="1398996"/>
            <a:ext cx="3648067" cy="2436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16" y="4103414"/>
            <a:ext cx="3844272" cy="2562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2614365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899717" y="50721"/>
            <a:ext cx="77867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4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rgbClr val="9FB8CD">
                      <a:tint val="70000"/>
                      <a:satMod val="245000"/>
                    </a:srgbClr>
                  </a:gs>
                  <a:gs pos="75000">
                    <a:srgbClr val="9FB8CD">
                      <a:tint val="90000"/>
                      <a:shade val="60000"/>
                      <a:satMod val="240000"/>
                    </a:srgbClr>
                  </a:gs>
                  <a:gs pos="100000">
                    <a:srgbClr val="9FB8C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228600">
                  <a:srgbClr val="727CA3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100" name="Рисунок 5" descr="giorgi_lenta_0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78" y="5013176"/>
            <a:ext cx="9144000" cy="17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6" descr="0_6f511_cb167ca9_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3357562"/>
            <a:ext cx="1553506" cy="14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04664"/>
            <a:ext cx="8496944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Проведение круглых столов, конференций, семинаров …</a:t>
            </a:r>
            <a:endParaRPr lang="ru-RU" sz="2800" b="1" dirty="0">
              <a:ln w="11430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 descr="C:\Users\ЮЗЕР\Desktop\Музей в Единую Россию\4beb07ba1594a739206efc2eb3d93a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60"/>
            <a:ext cx="4084712" cy="2720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ЮЗЕР\Desktop\Музей в Единую Россию\f1073fb3584fccde50f6df573609eb2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428736"/>
            <a:ext cx="3799466" cy="2530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Admin\Рабочий стол\МУЗЕЙ\Учителя в шк. музее\IMG_10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4000480"/>
            <a:ext cx="428628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8778540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899717" y="50721"/>
            <a:ext cx="77867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4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rgbClr val="9FB8CD">
                      <a:tint val="70000"/>
                      <a:satMod val="245000"/>
                    </a:srgbClr>
                  </a:gs>
                  <a:gs pos="75000">
                    <a:srgbClr val="9FB8CD">
                      <a:tint val="90000"/>
                      <a:shade val="60000"/>
                      <a:satMod val="240000"/>
                    </a:srgbClr>
                  </a:gs>
                  <a:gs pos="100000">
                    <a:srgbClr val="9FB8C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228600">
                  <a:srgbClr val="727CA3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78063" y="915736"/>
            <a:ext cx="25900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Парад Памяти, посвященный военному параду 7 ноября 1941 года в «Запасной столице» г. </a:t>
            </a:r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Куйбышеве (г. Самара)</a:t>
            </a:r>
            <a:endParaRPr lang="ru-RU" sz="1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10242" name="Picture 2" descr="C:\Users\ЮЗЕР\Desktop\Музей в Единую Россию\6ec69fc71c39df6d140381fff81981a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73" t="5934" r="2641" b="28165"/>
          <a:stretch/>
        </p:blipFill>
        <p:spPr bwMode="auto">
          <a:xfrm>
            <a:off x="107504" y="758607"/>
            <a:ext cx="3170559" cy="1483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0721"/>
            <a:ext cx="849694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20000"/>
              </a:spcBef>
            </a:pPr>
            <a:r>
              <a:rPr lang="ru-RU" sz="20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cs typeface="+mn-cs"/>
              </a:rPr>
              <a:t>Участие </a:t>
            </a:r>
            <a:r>
              <a:rPr lang="ru-RU" sz="2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cs typeface="+mn-cs"/>
              </a:rPr>
              <a:t>во всевозможных мероприятиях, конкурсах российского, республиканского и городского </a:t>
            </a:r>
            <a:r>
              <a:rPr lang="ru-RU" sz="20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cs typeface="+mn-cs"/>
              </a:rPr>
              <a:t>уровней</a:t>
            </a:r>
            <a:endParaRPr lang="ru-RU" sz="20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10243" name="Picture 3" descr="C:\Users\ЮЗЕР\Desktop\Музей в Единую Россию\9f50311c8cc4d80fd64e0b9a7e084ae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6" y="2228889"/>
            <a:ext cx="2030210" cy="13541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2492896"/>
            <a:ext cx="2178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IV </a:t>
            </a:r>
            <a:r>
              <a:rPr lang="ru-RU" sz="1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Международный Благотворительный Кадетский Бал</a:t>
            </a:r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(г. Москва)</a:t>
            </a:r>
            <a:endParaRPr lang="ru-RU" sz="1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4" name="Picture 4" descr="C:\Users\ЮЗЕР\Desktop\Музей в Единую Россию\3bc02293921d885b6c862d088aff2ac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6" y="3583023"/>
            <a:ext cx="2030210" cy="1522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51355" y="3645024"/>
            <a:ext cx="2420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595D5F"/>
                </a:solidFill>
                <a:latin typeface="arial"/>
              </a:rPr>
              <a:t> </a:t>
            </a:r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Митинг, посвященный </a:t>
            </a:r>
            <a:r>
              <a:rPr lang="ru-RU" sz="1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86-ой годовщине легендарного полета стратостата  «Осоавиахим-1»</a:t>
            </a:r>
            <a:endParaRPr lang="ru-RU" sz="1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Users\ЮЗЕР\Desktop\Музей в Единую Россию\62c9e99dd20cbf83c0058eb8bbd86cf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81" y="5105681"/>
            <a:ext cx="2363007" cy="15761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8822" y="5524402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Всероссийская акция </a:t>
            </a:r>
            <a:r>
              <a:rPr lang="ru-RU" sz="1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«День в музее для российских кадет»</a:t>
            </a:r>
          </a:p>
        </p:txBody>
      </p:sp>
      <p:pic>
        <p:nvPicPr>
          <p:cNvPr id="1027" name="Picture 3" descr="C:\Users\ЮЗЕР\Desktop\Музей в Единую Россию\eb2f9d653aaa8d8a75274f8e2cff349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97214" y="804526"/>
            <a:ext cx="2531320" cy="1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20937" y="2491329"/>
            <a:ext cx="2169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народного единства</a:t>
            </a:r>
            <a:endParaRPr lang="ru-RU" sz="1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8" name="Picture 4" descr="C:\Users\ЮЗЕР\Desktop\Музей в Единую Россию\4f4187329b389e2d8d33e4f101aa6a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32" y="2988148"/>
            <a:ext cx="2601737" cy="1605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75010" y="3275692"/>
            <a:ext cx="1581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Международные рождественские образовательные чтения</a:t>
            </a:r>
          </a:p>
        </p:txBody>
      </p:sp>
      <p:pic>
        <p:nvPicPr>
          <p:cNvPr id="1029" name="Picture 5" descr="C:\Users\ЮЗЕР\Desktop\Музей в Единую Россию\cdb347257b06675d010522080a5674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481" y="4797152"/>
            <a:ext cx="2663622" cy="17766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58301" y="5265709"/>
            <a:ext cx="156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Патриотическая акция «Вахта Памяти»</a:t>
            </a:r>
            <a:endParaRPr lang="ru-RU" sz="1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225697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одзаголовок 2"/>
          <p:cNvSpPr>
            <a:spLocks noGrp="1"/>
          </p:cNvSpPr>
          <p:nvPr>
            <p:ph idx="1"/>
          </p:nvPr>
        </p:nvSpPr>
        <p:spPr>
          <a:xfrm>
            <a:off x="251520" y="148155"/>
            <a:ext cx="8695308" cy="98303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143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Положение, устав, </a:t>
            </a:r>
            <a:r>
              <a:rPr lang="ru-RU" sz="2400" b="1" dirty="0" smtClean="0">
                <a:ln w="1143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свидетельство</a:t>
            </a:r>
            <a:r>
              <a:rPr lang="ru-RU" sz="2400" b="1" dirty="0">
                <a:ln w="1143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, паспорт</a:t>
            </a:r>
            <a:r>
              <a:rPr lang="ru-RU" sz="2400" b="1" dirty="0" smtClean="0">
                <a:ln w="1143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школьного историко-краеведческого музея «Память»</a:t>
            </a:r>
          </a:p>
        </p:txBody>
      </p:sp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785786" y="285728"/>
            <a:ext cx="77867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4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rgbClr val="9FB8CD">
                      <a:tint val="70000"/>
                      <a:satMod val="245000"/>
                    </a:srgbClr>
                  </a:gs>
                  <a:gs pos="75000">
                    <a:srgbClr val="9FB8CD">
                      <a:tint val="90000"/>
                      <a:shade val="60000"/>
                      <a:satMod val="240000"/>
                    </a:srgbClr>
                  </a:gs>
                  <a:gs pos="100000">
                    <a:srgbClr val="9FB8C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228600">
                  <a:srgbClr val="727CA3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100" name="Рисунок 5" descr="giorgi_lenta_0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60"/>
            <a:ext cx="9144000" cy="200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3" descr="ai_Orden_0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5" t="4138"/>
          <a:stretch>
            <a:fillRect/>
          </a:stretch>
        </p:blipFill>
        <p:spPr bwMode="auto">
          <a:xfrm>
            <a:off x="4071934" y="4635960"/>
            <a:ext cx="1857388" cy="1922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Documents and Settings\Admin\Рабочий стол\Музей в Единую Россию\20200324_144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1428736"/>
            <a:ext cx="2151840" cy="2922392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Музей в Единую Россию\20200324_144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071545"/>
            <a:ext cx="2643206" cy="3738457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Рабочий стол\Музей в Единую Россию\20200324_1440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1000109"/>
            <a:ext cx="1964405" cy="2714644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Музей в Единую Россию\20200324_1441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3857628"/>
            <a:ext cx="2071608" cy="2897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6747140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sz="20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ea typeface="+mn-ea"/>
                <a:cs typeface="Arial" charset="0"/>
              </a:rPr>
              <a:t/>
            </a:r>
            <a:br>
              <a:rPr lang="ru-RU" sz="20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ea typeface="+mn-ea"/>
                <a:cs typeface="Arial" charset="0"/>
              </a:rPr>
            </a:br>
            <a:r>
              <a:rPr lang="ru-RU" sz="20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ea typeface="+mn-ea"/>
                <a:cs typeface="Arial" charset="0"/>
              </a:rPr>
              <a:t>Участие </a:t>
            </a:r>
            <a:r>
              <a:rPr lang="ru-RU" sz="2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ea typeface="+mn-ea"/>
                <a:cs typeface="Arial" charset="0"/>
              </a:rPr>
              <a:t>во всевозможных мероприятиях, конкурсах российского, республиканского и городского уровней</a:t>
            </a:r>
            <a:br>
              <a:rPr lang="ru-RU" sz="2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ea typeface="+mn-ea"/>
                <a:cs typeface="Arial" charset="0"/>
              </a:rPr>
            </a:br>
            <a:endParaRPr lang="ru-RU" dirty="0"/>
          </a:p>
        </p:txBody>
      </p:sp>
      <p:pic>
        <p:nvPicPr>
          <p:cNvPr id="11266" name="Picture 2" descr="C:\Users\ЮЗЕР\Desktop\Музей в Единую Россию\be7382acb26d2ed4244f48ee34d2fbf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81" r="10002" b="8474"/>
          <a:stretch/>
        </p:blipFill>
        <p:spPr bwMode="auto">
          <a:xfrm>
            <a:off x="4788025" y="795290"/>
            <a:ext cx="2436325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20272" y="980728"/>
            <a:ext cx="21985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Открытие </a:t>
            </a:r>
            <a:r>
              <a:rPr lang="ru-RU" sz="1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межрегиональной фотовыставки «Подвиг военных корреспондентов», посвященной 75-летию Победы в Великой Отечественной </a:t>
            </a:r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войне (Мемориальный музей </a:t>
            </a:r>
            <a:r>
              <a:rPr lang="ru-RU" sz="1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военного и трудового подвига 1941-1945 годов </a:t>
            </a:r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</a:t>
            </a:r>
            <a:endParaRPr lang="ru-RU" sz="1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7" name="Picture 3" descr="C:\Users\ЮЗЕР\Desktop\Музей в Единую Россию\8f0f258b4131cc042004ffff82830ad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6" y="764704"/>
            <a:ext cx="2540778" cy="1905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61467" y="1184794"/>
            <a:ext cx="2226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З</a:t>
            </a:r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аседание </a:t>
            </a:r>
            <a:r>
              <a:rPr lang="ru-RU" sz="1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традиционной Литературной </a:t>
            </a:r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гостиной</a:t>
            </a:r>
            <a:r>
              <a:rPr lang="ru-RU" sz="1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</a:t>
            </a:r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в </a:t>
            </a:r>
            <a:r>
              <a:rPr lang="ru-RU" sz="1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преддверии Дня Православной </a:t>
            </a:r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книги (Саранская духовная семинария)</a:t>
            </a:r>
            <a:endParaRPr lang="ru-RU" sz="1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8" name="Picture 4" descr="C:\Users\ЮЗЕР\Desktop\Музей в Единую Россию\5cd024b7f080e600b9696eecc64df7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49416"/>
            <a:ext cx="1440160" cy="1920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9672" y="5024693"/>
            <a:ext cx="2930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I место в номинации «Родословие. Земляки. Великая Отечественная война в судьбе родных и близких. Дети войны» на городской олимпиаде по школьному краеведению «Историко – культурное и природное наследие родного края»</a:t>
            </a:r>
            <a:endParaRPr lang="ru-RU" sz="1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C:\Users\ЮЗЕР\Desktop\Музей в Единую Россию\f2f39e984764ee87e7eeb646c30cd5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19" y="2797348"/>
            <a:ext cx="2870452" cy="1914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84871" y="3292967"/>
            <a:ext cx="1898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Акция</a:t>
            </a:r>
          </a:p>
          <a:p>
            <a:pPr algn="ctr"/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«Георгиевская лента»</a:t>
            </a:r>
            <a:endParaRPr lang="ru-RU" sz="1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5074" y="6000768"/>
            <a:ext cx="2094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Участие в Параде (9 мая)</a:t>
            </a:r>
            <a:endParaRPr lang="ru-RU" sz="1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2" descr="D:\2018-2019 учебный год\Дневник 2019-2020\Фото на обложку\КОРОБКА ХОРОШЕЕ ФОТ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286124"/>
            <a:ext cx="3786214" cy="250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Организация поисково – исследовательской работы </a:t>
            </a:r>
            <a:br>
              <a:rPr lang="ru-RU" sz="2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школьного историко – краеведческого музея «Память»</a:t>
            </a:r>
            <a:br>
              <a:rPr lang="ru-RU" sz="2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980728"/>
            <a:ext cx="5133256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200" i="1" dirty="0">
                <a:latin typeface="Cambria" pitchFamily="18" charset="0"/>
              </a:rPr>
              <a:t>Музеи называют грандиозной памятной книгой человечества. Но это не застывшая коллекция. Школьный музей должен непрерывно развиваться, обновляться, пополняться новыми экспонатами. Все это благодаря поисково-исследовательской деятельности, которую, ведут члены актива музея, а также  учащиеся разных классов.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200" i="1" dirty="0">
                <a:latin typeface="Cambria" pitchFamily="18" charset="0"/>
              </a:rPr>
              <a:t>Поисковая и исследовательская работа в школьном музее тесно связаны между собой. Практически исследование является продолжением поиска. В работе могут быть использованы различные формы: индивидуальная, групповая (3-5 человек), массовая (например, поисковое задание для класса).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200" i="1" dirty="0">
                <a:latin typeface="Cambria" pitchFamily="18" charset="0"/>
              </a:rPr>
              <a:t>Поисково-исследовательская работа – важнейшее направление деятельности школьного музея, которое способствует его развитию, обеспечивает формирование и пополнение фондов, разработку и обновление экспозиции, расширение тематики экскурсий. </a:t>
            </a:r>
            <a:r>
              <a:rPr lang="ru-RU" sz="1200" i="1" dirty="0" smtClean="0">
                <a:latin typeface="Cambria" pitchFamily="18" charset="0"/>
              </a:rPr>
              <a:t>Благодаря </a:t>
            </a:r>
            <a:r>
              <a:rPr lang="ru-RU" sz="1200" i="1" dirty="0">
                <a:latin typeface="Cambria" pitchFamily="18" charset="0"/>
              </a:rPr>
              <a:t>поисково-исследовательской работе пополняется фонд музея: собирается дополнительный материал о фронтовом кинооператоре Владимире Александровиче </a:t>
            </a:r>
            <a:r>
              <a:rPr lang="ru-RU" sz="1200" i="1" dirty="0" err="1">
                <a:latin typeface="Cambria" pitchFamily="18" charset="0"/>
              </a:rPr>
              <a:t>Сущинском</a:t>
            </a:r>
            <a:r>
              <a:rPr lang="ru-RU" sz="1200" i="1" dirty="0">
                <a:latin typeface="Cambria" pitchFamily="18" charset="0"/>
              </a:rPr>
              <a:t>; о выпускнике школы, погибшем при выполнении боевого задания в Чечне, </a:t>
            </a:r>
            <a:r>
              <a:rPr lang="ru-RU" sz="1200" i="1" dirty="0" smtClean="0">
                <a:latin typeface="Cambria" pitchFamily="18" charset="0"/>
              </a:rPr>
              <a:t>Николае </a:t>
            </a:r>
            <a:r>
              <a:rPr lang="ru-RU" sz="1200" i="1" dirty="0">
                <a:latin typeface="Cambria" pitchFamily="18" charset="0"/>
              </a:rPr>
              <a:t>Борисовиче </a:t>
            </a:r>
            <a:r>
              <a:rPr lang="ru-RU" sz="1200" i="1" dirty="0" smtClean="0">
                <a:latin typeface="Cambria" pitchFamily="18" charset="0"/>
              </a:rPr>
              <a:t>Галушкине. В </a:t>
            </a:r>
            <a:r>
              <a:rPr lang="ru-RU" sz="1200" i="1" dirty="0">
                <a:latin typeface="Cambria" pitchFamily="18" charset="0"/>
              </a:rPr>
              <a:t>ходе поисково-исследовательской работы приобретаются новые сведения об участниках Великой Отечественной войны – уроженцев Мордовии; об участниках боевых действий в Афганистане, Чечне, Сирии – также уроженцев </a:t>
            </a:r>
            <a:r>
              <a:rPr lang="ru-RU" sz="1200" i="1" dirty="0" smtClean="0">
                <a:latin typeface="Cambria" pitchFamily="18" charset="0"/>
              </a:rPr>
              <a:t>Мордовии. Также </a:t>
            </a:r>
            <a:r>
              <a:rPr lang="ru-RU" sz="1200" i="1" dirty="0">
                <a:latin typeface="Cambria" pitchFamily="18" charset="0"/>
              </a:rPr>
              <a:t>благодаря поисково-исследовательской работе школьного историко – краеведческого музея «Память» </a:t>
            </a:r>
            <a:r>
              <a:rPr lang="ru-RU" sz="1200" i="1" dirty="0" smtClean="0">
                <a:latin typeface="Cambria" pitchFamily="18" charset="0"/>
              </a:rPr>
              <a:t>обучающиеся МОУ </a:t>
            </a:r>
            <a:r>
              <a:rPr lang="ru-RU" sz="1200" i="1" dirty="0">
                <a:latin typeface="Cambria" pitchFamily="18" charset="0"/>
              </a:rPr>
              <a:t>«Средняя общеобразовательная школа с углубленным изучением отдельных предметов №30» могут принимать участие в различных школьных, городских конкурсах, олимпиадах, конференциях. </a:t>
            </a: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2050" name="Picture 2" descr="C:\Documents and Settings\Admin\Рабочий стол\МУЗЕЙ\Музей (3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1357298"/>
            <a:ext cx="353618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Admin\Рабочий стол\МУЗЕЙ\Музей (2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929066"/>
            <a:ext cx="3536145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8" descr="giorgi_lenta_0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882"/>
            <a:ext cx="9144000" cy="93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363565"/>
            <a:ext cx="7286676" cy="228601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«НЕЛЬЗЯ НАУЧИТЬСЯ ЛЮБИТЬ ЖИВЫХ, ЕСЛИ НЕ УМЕЕШЬ ХРАНИТЬ ПАМЯТЬ О ПАВШИХ. . .»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88840"/>
            <a:ext cx="9144000" cy="1500198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2000" b="1" dirty="0" smtClean="0">
                <a:ln/>
                <a:solidFill>
                  <a:srgbClr val="FFC000"/>
                </a:solidFill>
                <a:latin typeface="Georgia" pitchFamily="18" charset="0"/>
              </a:rPr>
              <a:t>Мы должны помнить эти слова. Мы должны знать и уважать историю страны, какой бы жестокой она ни была. Это история нашей страны, и другой она уже быть не может. </a:t>
            </a:r>
          </a:p>
          <a:p>
            <a:endParaRPr lang="ru-RU" sz="2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1" name="Рисунок 10" descr="1347968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51671">
            <a:off x="3312075" y="5383550"/>
            <a:ext cx="1968611" cy="1520163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23" y="2879559"/>
            <a:ext cx="4574277" cy="304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Documents and Settings\Admin\Рабочий стол\Школьные мероприятия\Экскурсия в музее 26.04.2019\IMG_99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1006" y="2879559"/>
            <a:ext cx="3804930" cy="2853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785786" y="285728"/>
            <a:ext cx="77867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4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rgbClr val="9FB8CD">
                      <a:tint val="70000"/>
                      <a:satMod val="245000"/>
                    </a:srgbClr>
                  </a:gs>
                  <a:gs pos="75000">
                    <a:srgbClr val="9FB8CD">
                      <a:tint val="90000"/>
                      <a:shade val="60000"/>
                      <a:satMod val="240000"/>
                    </a:srgbClr>
                  </a:gs>
                  <a:gs pos="100000">
                    <a:srgbClr val="9FB8C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228600">
                  <a:srgbClr val="727CA3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100" name="Рисунок 5" descr="giorgi_lenta_0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61"/>
            <a:ext cx="9144000" cy="200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6" descr="0_6f511_cb167ca9_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3357562"/>
            <a:ext cx="1553506" cy="14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3" descr="ai_Orden_0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5" t="4138"/>
          <a:stretch>
            <a:fillRect/>
          </a:stretch>
        </p:blipFill>
        <p:spPr bwMode="auto">
          <a:xfrm>
            <a:off x="6929454" y="5157533"/>
            <a:ext cx="1643074" cy="1700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67944" y="296547"/>
            <a:ext cx="4990918" cy="349249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err="1">
                <a:solidFill>
                  <a:srgbClr val="C00000"/>
                </a:solidFill>
              </a:rPr>
              <a:t>Сайфутдинова</a:t>
            </a:r>
            <a:r>
              <a:rPr lang="ru-RU" sz="1800" b="1" dirty="0">
                <a:solidFill>
                  <a:srgbClr val="C00000"/>
                </a:solidFill>
              </a:rPr>
              <a:t> Марина </a:t>
            </a:r>
            <a:r>
              <a:rPr lang="ru-RU" sz="1800" b="1" dirty="0" smtClean="0">
                <a:solidFill>
                  <a:srgbClr val="C00000"/>
                </a:solidFill>
              </a:rPr>
              <a:t>Владимировна - </a:t>
            </a:r>
            <a:endParaRPr lang="ru-RU" sz="1800" b="1" dirty="0">
              <a:solidFill>
                <a:srgbClr val="C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>
                <a:solidFill>
                  <a:srgbClr val="C00000"/>
                </a:solidFill>
              </a:rPr>
              <a:t>р</a:t>
            </a:r>
            <a:r>
              <a:rPr lang="ru-RU" sz="1500" dirty="0" smtClean="0">
                <a:solidFill>
                  <a:srgbClr val="C00000"/>
                </a:solidFill>
              </a:rPr>
              <a:t>уководитель школьного историко-краеведческого музея «Память». В </a:t>
            </a:r>
            <a:r>
              <a:rPr lang="ru-RU" sz="1500" dirty="0">
                <a:solidFill>
                  <a:srgbClr val="C00000"/>
                </a:solidFill>
              </a:rPr>
              <a:t>2007 году </a:t>
            </a:r>
            <a:r>
              <a:rPr lang="ru-RU" sz="1500" dirty="0" smtClean="0">
                <a:solidFill>
                  <a:srgbClr val="C00000"/>
                </a:solidFill>
              </a:rPr>
              <a:t>закончила  </a:t>
            </a:r>
            <a:r>
              <a:rPr lang="ru-RU" sz="1500" dirty="0">
                <a:solidFill>
                  <a:srgbClr val="C00000"/>
                </a:solidFill>
              </a:rPr>
              <a:t>МГУ им. Н.П. Огарева. Образование: филолог, преподаватель по специальности «Филология». С </a:t>
            </a:r>
            <a:r>
              <a:rPr lang="ru-RU" sz="1500" dirty="0" smtClean="0">
                <a:solidFill>
                  <a:srgbClr val="C00000"/>
                </a:solidFill>
              </a:rPr>
              <a:t>2011 </a:t>
            </a:r>
            <a:r>
              <a:rPr lang="ru-RU" sz="1500" dirty="0">
                <a:solidFill>
                  <a:srgbClr val="C00000"/>
                </a:solidFill>
              </a:rPr>
              <a:t>года </a:t>
            </a:r>
            <a:r>
              <a:rPr lang="ru-RU" sz="1500" dirty="0" smtClean="0">
                <a:solidFill>
                  <a:srgbClr val="C00000"/>
                </a:solidFill>
              </a:rPr>
              <a:t>работает </a:t>
            </a:r>
            <a:r>
              <a:rPr lang="ru-RU" sz="1500" dirty="0">
                <a:solidFill>
                  <a:srgbClr val="C00000"/>
                </a:solidFill>
              </a:rPr>
              <a:t>в МОУ «Средняя общеобразовательная школа с углубленным изучением отдельных предметов № 30</a:t>
            </a:r>
            <a:r>
              <a:rPr lang="ru-RU" sz="1500" dirty="0" smtClean="0">
                <a:solidFill>
                  <a:srgbClr val="C00000"/>
                </a:solidFill>
              </a:rPr>
              <a:t>». Должность – социальный педагог. С 2018 года является руководителем </a:t>
            </a:r>
            <a:r>
              <a:rPr lang="ru-RU" sz="1500" dirty="0">
                <a:solidFill>
                  <a:srgbClr val="C00000"/>
                </a:solidFill>
              </a:rPr>
              <a:t>школьного историко-краеведческого музея «Память». </a:t>
            </a:r>
            <a:endParaRPr lang="ru-RU" sz="1500" dirty="0" smtClean="0">
              <a:solidFill>
                <a:srgbClr val="C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>
                <a:solidFill>
                  <a:srgbClr val="C00000"/>
                </a:solidFill>
              </a:rPr>
              <a:t>«Моя </a:t>
            </a:r>
            <a:r>
              <a:rPr lang="ru-RU" sz="1500" dirty="0">
                <a:solidFill>
                  <a:srgbClr val="C00000"/>
                </a:solidFill>
              </a:rPr>
              <a:t>главная задача - помочь своим ученикам в маленьких и больших открытиях, помочь совершить первые, пусть даже и неуверенные шаги, которые со временем должны превратиться в твёрдую, уверенную поступь состоявшегося человека. Активное участие учащихся в деятельности музея способствует самореализации личности, играет важную роль в формировании их гражданских и патриотических позиций. Не одному своему активисту музей помог реализоваться как личности, получить профессиональное образование и обрести место в </a:t>
            </a:r>
            <a:r>
              <a:rPr lang="ru-RU" sz="1500" dirty="0" smtClean="0">
                <a:solidFill>
                  <a:srgbClr val="C00000"/>
                </a:solidFill>
              </a:rPr>
              <a:t>жизни».</a:t>
            </a:r>
            <a:endParaRPr lang="ru-RU" sz="1500" dirty="0">
              <a:solidFill>
                <a:srgbClr val="C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1507"/>
            <a:ext cx="3396444" cy="45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7650370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785786" y="285728"/>
            <a:ext cx="77867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4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rgbClr val="9FB8CD">
                      <a:tint val="70000"/>
                      <a:satMod val="245000"/>
                    </a:srgbClr>
                  </a:gs>
                  <a:gs pos="75000">
                    <a:srgbClr val="9FB8CD">
                      <a:tint val="90000"/>
                      <a:shade val="60000"/>
                      <a:satMod val="240000"/>
                    </a:srgbClr>
                  </a:gs>
                  <a:gs pos="100000">
                    <a:srgbClr val="9FB8C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228600">
                  <a:srgbClr val="727CA3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100" name="Рисунок 5" descr="giorgi_lenta_0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" y="5299419"/>
            <a:ext cx="9144000" cy="155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6" descr="0_6f511_cb167ca9_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3357562"/>
            <a:ext cx="1553506" cy="14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3" descr="ai_Orden_0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5" t="4138"/>
          <a:stretch>
            <a:fillRect/>
          </a:stretch>
        </p:blipFill>
        <p:spPr bwMode="auto">
          <a:xfrm>
            <a:off x="6929454" y="5157533"/>
            <a:ext cx="1643074" cy="1700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23928" y="296547"/>
            <a:ext cx="5134934" cy="500466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Школьный историко-краеведческий музей «Память» был открыт в </a:t>
            </a:r>
            <a:r>
              <a:rPr lang="ru-RU" sz="1600" b="1" dirty="0">
                <a:solidFill>
                  <a:srgbClr val="C00000"/>
                </a:solidFill>
              </a:rPr>
              <a:t>МОУ «Средняя общеобразовательная школа с углубленным изучением отдельных предметов № 30</a:t>
            </a:r>
            <a:r>
              <a:rPr lang="ru-RU" sz="1600" b="1" dirty="0" smtClean="0">
                <a:solidFill>
                  <a:srgbClr val="C00000"/>
                </a:solidFill>
              </a:rPr>
              <a:t>» </a:t>
            </a:r>
            <a:r>
              <a:rPr lang="ru-RU" sz="1600" b="1" u="sng" dirty="0" smtClean="0">
                <a:solidFill>
                  <a:srgbClr val="C00000"/>
                </a:solidFill>
              </a:rPr>
              <a:t>6 мая 2005 </a:t>
            </a:r>
            <a:r>
              <a:rPr lang="ru-RU" sz="1600" b="1" u="sng" dirty="0">
                <a:solidFill>
                  <a:srgbClr val="C00000"/>
                </a:solidFill>
              </a:rPr>
              <a:t>года</a:t>
            </a:r>
            <a:r>
              <a:rPr lang="ru-RU" sz="1600" b="1" dirty="0">
                <a:solidFill>
                  <a:srgbClr val="C00000"/>
                </a:solidFill>
              </a:rPr>
              <a:t>. Музей – это живой организм. В настоящее время, когда происходят глубокие и стремительные изменения всей общественно-культурной жизни, следует признать необходимым новый подход к трактовке понятия школьный музей. «Школьный музей» определяет не место расположения, а специфику музея. Он нужен школе для реализации творческой активности детей, как средство обогащения учебного </a:t>
            </a:r>
            <a:r>
              <a:rPr lang="ru-RU" sz="1600" b="1" dirty="0" smtClean="0">
                <a:solidFill>
                  <a:srgbClr val="C00000"/>
                </a:solidFill>
              </a:rPr>
              <a:t>процесса. Главная </a:t>
            </a:r>
            <a:r>
              <a:rPr lang="ru-RU" sz="1600" b="1" dirty="0">
                <a:solidFill>
                  <a:srgbClr val="C00000"/>
                </a:solidFill>
              </a:rPr>
              <a:t>задача работы в школьном музее - сохранение исторической памяти у учащихся о России, о своей малой родине, развитие и укрепление связей между поколениями, воспитание чувства ответственности и любви к Родине.</a:t>
            </a:r>
            <a:endParaRPr lang="ru-RU" sz="1600" b="1" dirty="0"/>
          </a:p>
        </p:txBody>
      </p:sp>
      <p:pic>
        <p:nvPicPr>
          <p:cNvPr id="3075" name="Picture 3" descr="C:\Users\ЮЗЕР\Desktop\Музей в Единую Россию\B0i40CQrpP-800x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521968" cy="2641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ЮЗЕР\Desktop\Музей в Единую Россию\tfSmhBmT3S-800x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" y="3129616"/>
            <a:ext cx="3848877" cy="2169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8915282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4464496" cy="229797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Школьный историко – краеведческий музей «Память»</a:t>
            </a:r>
            <a:r>
              <a:rPr lang="ru-RU" sz="1600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 - это отдельный кабинет площадью 60 </a:t>
            </a:r>
            <a:r>
              <a:rPr lang="ru-RU" sz="1600" dirty="0" err="1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кв.м</a:t>
            </a:r>
            <a:r>
              <a:rPr lang="ru-RU" sz="1600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., который расположен на третьем этаже МОУ «Средняя общеобразовательная школа с углубленным изучением отдельных предметов №30». Отопление центральное, освещение естественное (2 окна размером 2,6м.*2м. и 5,3м.*2м.), искусственное (10 ламп, светильники люминесцентные), на окнах – жалюзи, потолок – </a:t>
            </a:r>
            <a:r>
              <a:rPr lang="ru-RU" sz="1600" dirty="0" err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Амстронг</a:t>
            </a:r>
            <a:r>
              <a:rPr lang="ru-RU" sz="1600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, произведен ремонт (постелен линолеум, покрашены стены).</a:t>
            </a:r>
            <a:endParaRPr lang="ru-RU" sz="1600" dirty="0" smtClean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075" name="Рисунок 6" descr="0_6f511_cb167ca9_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5408745"/>
            <a:ext cx="1571636" cy="144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8" descr="giorgi_lenta_001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9198"/>
            <a:ext cx="9144000" cy="192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7" descr="IMG_497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28401" y="692696"/>
            <a:ext cx="4516721" cy="3246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49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1012" y="3006077"/>
            <a:ext cx="3027565" cy="2018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13" descr="ai_Orden_0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10" t="3804"/>
          <a:stretch>
            <a:fillRect/>
          </a:stretch>
        </p:blipFill>
        <p:spPr bwMode="auto">
          <a:xfrm>
            <a:off x="7286644" y="5214950"/>
            <a:ext cx="1571636" cy="165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IMG_49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00496" y="4143380"/>
            <a:ext cx="278608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8" descr="giorgi_lenta_0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40"/>
            <a:ext cx="9144000" cy="142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IMG_4951.JPG"/>
          <p:cNvPicPr>
            <a:picLocks noChangeAspect="1"/>
          </p:cNvPicPr>
          <p:nvPr/>
        </p:nvPicPr>
        <p:blipFill>
          <a:blip r:embed="rId3" cstate="print"/>
          <a:srcRect l="-1" t="2727" r="7273" b="12727"/>
          <a:stretch>
            <a:fillRect/>
          </a:stretch>
        </p:blipFill>
        <p:spPr>
          <a:xfrm rot="16200000">
            <a:off x="5638717" y="3495593"/>
            <a:ext cx="4224516" cy="2500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Фонд музея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2214578"/>
          </a:xfrm>
        </p:spPr>
        <p:txBody>
          <a:bodyPr/>
          <a:lstStyle/>
          <a:p>
            <a:pPr algn="just">
              <a:buNone/>
            </a:pPr>
            <a:r>
              <a:rPr lang="ru-RU" sz="1800" dirty="0" smtClean="0">
                <a:latin typeface="Georgia" pitchFamily="18" charset="0"/>
              </a:rPr>
              <a:t>            </a:t>
            </a:r>
            <a:r>
              <a:rPr lang="ru-RU" sz="1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Всего музейных предметов  -  600,  из  них  подлинных  - 245 (естественный материал, найденный во время раскопок в местах боевых действий в годы ВОВ ),  письма с фронта – 30,  фотодокументы  -   200,   документальный материал по работе поискового отряда школьников  «Молодая  гвардия» -  15.  Также  основной  фонд  пополняется  предметами, переданными   в  дар  музею    учащимися  школы  и  ветеранами района. Не прекращается и поисковая работа, фонды музея постоянно пополняются.</a:t>
            </a:r>
            <a:endParaRPr lang="ru-RU" sz="18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4" name="Рисунок 3" descr="IMG_4939.JPG"/>
          <p:cNvPicPr>
            <a:picLocks noChangeAspect="1"/>
          </p:cNvPicPr>
          <p:nvPr/>
        </p:nvPicPr>
        <p:blipFill>
          <a:blip r:embed="rId4" cstate="print"/>
          <a:srcRect l="8108" t="8108" r="10811" b="2703"/>
          <a:stretch>
            <a:fillRect/>
          </a:stretch>
        </p:blipFill>
        <p:spPr>
          <a:xfrm>
            <a:off x="0" y="3143248"/>
            <a:ext cx="1954771" cy="1433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4940.JPG"/>
          <p:cNvPicPr>
            <a:picLocks noChangeAspect="1"/>
          </p:cNvPicPr>
          <p:nvPr/>
        </p:nvPicPr>
        <p:blipFill>
          <a:blip r:embed="rId5" cstate="print"/>
          <a:srcRect l="2778" t="4167" r="8333" b="4167"/>
          <a:stretch>
            <a:fillRect/>
          </a:stretch>
        </p:blipFill>
        <p:spPr>
          <a:xfrm>
            <a:off x="357158" y="4714884"/>
            <a:ext cx="2857520" cy="1964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G_49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3214686"/>
            <a:ext cx="2500330" cy="166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4942.JPG"/>
          <p:cNvPicPr>
            <a:picLocks noChangeAspect="1"/>
          </p:cNvPicPr>
          <p:nvPr/>
        </p:nvPicPr>
        <p:blipFill>
          <a:blip r:embed="rId7" cstate="print"/>
          <a:srcRect l="6122" t="2040" r="10204"/>
          <a:stretch>
            <a:fillRect/>
          </a:stretch>
        </p:blipFill>
        <p:spPr>
          <a:xfrm>
            <a:off x="3714744" y="5018035"/>
            <a:ext cx="2357454" cy="1839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4941.JPG"/>
          <p:cNvPicPr>
            <a:picLocks noChangeAspect="1"/>
          </p:cNvPicPr>
          <p:nvPr/>
        </p:nvPicPr>
        <p:blipFill>
          <a:blip r:embed="rId8" cstate="print"/>
          <a:srcRect l="8332" t="5000" r="14167" b="8749"/>
          <a:stretch>
            <a:fillRect/>
          </a:stretch>
        </p:blipFill>
        <p:spPr>
          <a:xfrm rot="5400000">
            <a:off x="4751747" y="3392129"/>
            <a:ext cx="1928826" cy="1431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21910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одзаголовок 2"/>
          <p:cNvSpPr>
            <a:spLocks noGrp="1"/>
          </p:cNvSpPr>
          <p:nvPr>
            <p:ph idx="1"/>
          </p:nvPr>
        </p:nvSpPr>
        <p:spPr>
          <a:xfrm>
            <a:off x="357188" y="1071547"/>
            <a:ext cx="8229600" cy="4857784"/>
          </a:xfrm>
        </p:spPr>
        <p:txBody>
          <a:bodyPr/>
          <a:lstStyle/>
          <a:p>
            <a:pPr algn="ctr">
              <a:buFont typeface="Wingdings" pitchFamily="2" charset="2"/>
              <a:buChar char="v"/>
            </a:pP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«Истоки подвига Владимира Александровича Сущинского»</a:t>
            </a:r>
          </a:p>
          <a:p>
            <a:pPr algn="ctr">
              <a:buFont typeface="Wingdings" pitchFamily="2" charset="2"/>
              <a:buChar char="v"/>
            </a:pP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«Фронтовые дороги кинооператора»</a:t>
            </a:r>
          </a:p>
          <a:p>
            <a:pPr algn="ctr">
              <a:buFont typeface="Wingdings" pitchFamily="2" charset="2"/>
              <a:buChar char="v"/>
            </a:pP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«Именем героя»</a:t>
            </a:r>
          </a:p>
          <a:p>
            <a:pPr algn="ctr">
              <a:buFont typeface="Wingdings" pitchFamily="2" charset="2"/>
              <a:buChar char="v"/>
            </a:pP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«В огне брода нет»</a:t>
            </a:r>
          </a:p>
          <a:p>
            <a:pPr algn="ctr">
              <a:buFont typeface="Wingdings" pitchFamily="2" charset="2"/>
              <a:buChar char="v"/>
            </a:pP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«Афганская эпопея»</a:t>
            </a:r>
          </a:p>
          <a:p>
            <a:pPr algn="ctr">
              <a:buFont typeface="Wingdings" pitchFamily="2" charset="2"/>
              <a:buChar char="v"/>
            </a:pP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«Реквием по героям»</a:t>
            </a:r>
          </a:p>
          <a:p>
            <a:pPr algn="ctr">
              <a:buFont typeface="Wingdings" pitchFamily="2" charset="2"/>
              <a:buChar char="v"/>
            </a:pP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«По местам боёв»</a:t>
            </a:r>
          </a:p>
          <a:p>
            <a:endParaRPr lang="ru-RU" sz="2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785786" y="285728"/>
            <a:ext cx="77867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Музейные  экспозиции 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100" name="Рисунок 5" descr="giorgi_lenta_0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61"/>
            <a:ext cx="9144000" cy="200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6" descr="0_6f511_cb167ca9_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3357562"/>
            <a:ext cx="1553506" cy="14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3" descr="ai_Orden_0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5" t="4138"/>
          <a:stretch>
            <a:fillRect/>
          </a:stretch>
        </p:blipFill>
        <p:spPr bwMode="auto">
          <a:xfrm>
            <a:off x="6929454" y="5157533"/>
            <a:ext cx="1643074" cy="1700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8" descr="giorgi_lenta_0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40"/>
            <a:ext cx="9144000" cy="142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18"/>
            <a:ext cx="8929718" cy="857256"/>
          </a:xfrm>
        </p:spPr>
        <p:txBody>
          <a:bodyPr/>
          <a:lstStyle/>
          <a:p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1-й раздел – военно – патриотическое                                                                   направление</a:t>
            </a:r>
            <a:b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</a:b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«Великой Победе посвящается»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/>
            </a:r>
            <a:b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</a:b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214554"/>
            <a:ext cx="8072494" cy="3911609"/>
          </a:xfrm>
        </p:spPr>
        <p:txBody>
          <a:bodyPr/>
          <a:lstStyle/>
          <a:p>
            <a:pPr algn="just">
              <a:buNone/>
            </a:pPr>
            <a:r>
              <a:rPr lang="ru-RU" sz="2400" b="1" dirty="0" smtClean="0">
                <a:ln w="1905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r>
              <a:rPr lang="ru-RU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Здесь собран документальный материал,                                                                        рассказывающий о жизни и боевом пути </a:t>
            </a:r>
            <a:br>
              <a:rPr lang="ru-RU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</a:br>
            <a:r>
              <a:rPr lang="ru-RU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нашего земляка  - фронтовом кинооператоре </a:t>
            </a:r>
            <a:br>
              <a:rPr lang="ru-RU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</a:br>
            <a:r>
              <a:rPr lang="ru-RU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Владимире Александровиче </a:t>
            </a:r>
            <a:r>
              <a:rPr lang="ru-RU" sz="24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Сущинском</a:t>
            </a:r>
            <a:r>
              <a:rPr lang="ru-RU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.</a:t>
            </a:r>
            <a:endParaRPr lang="ru-RU" sz="2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5" name="Рисунок 4" descr="IMG_4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929066"/>
            <a:ext cx="4046626" cy="2595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G_4930.JPG"/>
          <p:cNvPicPr>
            <a:picLocks noChangeAspect="1"/>
          </p:cNvPicPr>
          <p:nvPr/>
        </p:nvPicPr>
        <p:blipFill>
          <a:blip r:embed="rId4" cstate="print"/>
          <a:srcRect l="37915" t="-3977" r="5174" b="4544"/>
          <a:stretch>
            <a:fillRect/>
          </a:stretch>
        </p:blipFill>
        <p:spPr>
          <a:xfrm rot="16200000">
            <a:off x="378265" y="693249"/>
            <a:ext cx="1357322" cy="1542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13" descr="ai_Orden_0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64" t="4553"/>
          <a:stretch>
            <a:fillRect/>
          </a:stretch>
        </p:blipFill>
        <p:spPr bwMode="auto">
          <a:xfrm>
            <a:off x="7985401" y="5786454"/>
            <a:ext cx="1158599" cy="121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Documents and Settings\Admin\Рабочий стол\Школьные мероприятия\Экскурсия в музее 26.04.2019\IMG_98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000504"/>
            <a:ext cx="3641559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giorgi_lenta_0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88"/>
            <a:ext cx="9144000" cy="142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DSC_0230.JPG"/>
          <p:cNvPicPr>
            <a:picLocks noChangeAspect="1"/>
          </p:cNvPicPr>
          <p:nvPr/>
        </p:nvPicPr>
        <p:blipFill>
          <a:blip r:embed="rId3" cstate="print"/>
          <a:srcRect t="5168" r="3102" b="17314"/>
          <a:stretch>
            <a:fillRect/>
          </a:stretch>
        </p:blipFill>
        <p:spPr>
          <a:xfrm>
            <a:off x="6000760" y="3654494"/>
            <a:ext cx="2500298" cy="3203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2-й  раздел – историко –краеведческое направление</a:t>
            </a: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214423"/>
            <a:ext cx="6786610" cy="3714776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</a:t>
            </a:r>
            <a:r>
              <a:rPr lang="ru-RU" sz="2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Это наша боль и гордость. Эхо Чечни и Афганистана. Собранный документальный материал рассказывает о выпускнике нашей школы, погибшем во время прохождения срочной службы в Чечне в период военных конфликтов Галушкине Николае Борисовиче. </a:t>
            </a:r>
          </a:p>
          <a:p>
            <a:endParaRPr lang="ru-RU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DSC_0229.JPG"/>
          <p:cNvPicPr>
            <a:picLocks noChangeAspect="1"/>
          </p:cNvPicPr>
          <p:nvPr/>
        </p:nvPicPr>
        <p:blipFill>
          <a:blip r:embed="rId4" cstate="print"/>
          <a:srcRect l="7752" t="5168" r="6978" b="19898"/>
          <a:stretch>
            <a:fillRect/>
          </a:stretch>
        </p:blipFill>
        <p:spPr>
          <a:xfrm>
            <a:off x="6929454" y="857232"/>
            <a:ext cx="2031274" cy="2593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MG_4969.JPG"/>
          <p:cNvPicPr>
            <a:picLocks noChangeAspect="1"/>
          </p:cNvPicPr>
          <p:nvPr/>
        </p:nvPicPr>
        <p:blipFill>
          <a:blip r:embed="rId5" cstate="print"/>
          <a:srcRect l="10937" t="1172" r="8593" b="9765"/>
          <a:stretch>
            <a:fillRect/>
          </a:stretch>
        </p:blipFill>
        <p:spPr>
          <a:xfrm>
            <a:off x="3428992" y="3786190"/>
            <a:ext cx="2357422" cy="1739464"/>
          </a:xfrm>
          <a:prstGeom prst="rect">
            <a:avLst/>
          </a:prstGeom>
        </p:spPr>
      </p:pic>
      <p:pic>
        <p:nvPicPr>
          <p:cNvPr id="1027" name="Picture 3" descr="C:\Documents and Settings\Admin\Рабочий стол\МУЗЕЙ\ФОТО экспонатов\IMG_83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500438"/>
            <a:ext cx="2643206" cy="3345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1112</Words>
  <Application>Microsoft Office PowerPoint</Application>
  <PresentationFormat>Экран (4:3)</PresentationFormat>
  <Paragraphs>70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МОУ «Средняя общеобразовательная школа с углубленным изучением отдельных предметов №30»</vt:lpstr>
      <vt:lpstr>Слайд 2</vt:lpstr>
      <vt:lpstr>Слайд 3</vt:lpstr>
      <vt:lpstr>Слайд 4</vt:lpstr>
      <vt:lpstr>Слайд 5</vt:lpstr>
      <vt:lpstr>Фонд музея </vt:lpstr>
      <vt:lpstr>Слайд 7</vt:lpstr>
      <vt:lpstr>1-й раздел – военно – патриотическое                                                                   направление               «Великой Победе посвящается» </vt:lpstr>
      <vt:lpstr>2-й  раздел – историко –краеведческое направление </vt:lpstr>
      <vt:lpstr>Слайд 10</vt:lpstr>
      <vt:lpstr>Слайд 11</vt:lpstr>
      <vt:lpstr>Друзья музея</vt:lpstr>
      <vt:lpstr>Деятельность музея</vt:lpstr>
      <vt:lpstr>Слайд 14</vt:lpstr>
      <vt:lpstr>Открытие Парты Героя  Герою Советского Союза, Заслуженному военному лётчику Российской Федерации Антошкину Николаю Тимофеевичу </vt:lpstr>
      <vt:lpstr>Слайд 16</vt:lpstr>
      <vt:lpstr>Слайд 17</vt:lpstr>
      <vt:lpstr>Слайд 18</vt:lpstr>
      <vt:lpstr>Слайд 19</vt:lpstr>
      <vt:lpstr> Участие во всевозможных мероприятиях, конкурсах российского, республиканского и городского уровней </vt:lpstr>
      <vt:lpstr>Организация поисково – исследовательской работы  школьного историко – краеведческого музея «Память» </vt:lpstr>
      <vt:lpstr>«НЕЛЬЗЯ НАУЧИТЬСЯ ЛЮБИТЬ ЖИВЫХ, ЕСЛИ НЕ УМЕЕШЬ ХРАНИТЬ ПАМЯТЬ О ПАВШИХ. . .»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007</dc:creator>
  <cp:lastModifiedBy>Admin</cp:lastModifiedBy>
  <cp:revision>218</cp:revision>
  <dcterms:created xsi:type="dcterms:W3CDTF">2015-02-03T15:47:41Z</dcterms:created>
  <dcterms:modified xsi:type="dcterms:W3CDTF">2020-04-19T18:39:04Z</dcterms:modified>
</cp:coreProperties>
</file>